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149.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2"/>
  </p:notesMasterIdLst>
  <p:sldIdLst>
    <p:sldId id="256" r:id="rId2"/>
    <p:sldId id="257" r:id="rId3"/>
    <p:sldId id="411" r:id="rId4"/>
    <p:sldId id="258" r:id="rId5"/>
    <p:sldId id="412"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41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414"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415"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Lst>
  <p:sldSz cx="9144000" cy="6858000" type="screen4x3"/>
  <p:notesSz cx="6858000" cy="9144000"/>
  <p:embeddedFontLst>
    <p:embeddedFont>
      <p:font typeface="Algerian" pitchFamily="82" charset="0"/>
      <p:regular r:id="rId163"/>
    </p:embeddedFont>
    <p:embeddedFont>
      <p:font typeface="Calibri" pitchFamily="34" charset="0"/>
      <p:regular r:id="rId164"/>
      <p:bold r:id="rId165"/>
      <p:italic r:id="rId166"/>
      <p:boldItalic r:id="rId167"/>
    </p:embeddedFont>
    <p:embeddedFont>
      <p:font typeface="Roboto" charset="0"/>
      <p:regular r:id="rId168"/>
      <p:bold r:id="rId169"/>
      <p:italic r:id="rId170"/>
      <p:boldItalic r:id="rId171"/>
    </p:embeddedFont>
    <p:embeddedFont>
      <p:font typeface="Georgia" pitchFamily="18" charset="0"/>
      <p:regular r:id="rId172"/>
      <p:bold r:id="rId173"/>
      <p:italic r:id="rId174"/>
      <p:boldItalic r:id="rId175"/>
    </p:embeddedFont>
    <p:embeddedFont>
      <p:font typeface="Libre Baskerville" charset="0"/>
      <p:regular r:id="rId176"/>
      <p:bold r:id="rId177"/>
      <p:italic r:id="rId178"/>
    </p:embeddedFont>
    <p:embeddedFont>
      <p:font typeface="Verdana" pitchFamily="34" charset="0"/>
      <p:regular r:id="rId179"/>
      <p:bold r:id="rId180"/>
      <p:italic r:id="rId181"/>
      <p:boldItalic r:id="rId1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5719D0E-9E5C-41A2-BAF5-BED1E6AF10C5}">
  <a:tblStyle styleId="{55719D0E-9E5C-41A2-BAF5-BED1E6AF10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p:scale>
          <a:sx n="100" d="100"/>
          <a:sy n="100" d="100"/>
        </p:scale>
        <p:origin x="-1836" y="-48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font" Target="fonts/font13.fntdata"/><Relationship Id="rId170" Type="http://schemas.openxmlformats.org/officeDocument/2006/relationships/font" Target="fonts/font8.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font" Target="fonts/font3.fntdata"/><Relationship Id="rId181" Type="http://schemas.openxmlformats.org/officeDocument/2006/relationships/font" Target="fonts/font19.fntdata"/><Relationship Id="rId186"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font" Target="fonts/font9.fntdata"/><Relationship Id="rId176" Type="http://schemas.openxmlformats.org/officeDocument/2006/relationships/font" Target="fonts/font1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font" Target="fonts/font4.fntdata"/><Relationship Id="rId18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font" Target="fonts/font10.fntdata"/><Relationship Id="rId180" Type="http://schemas.openxmlformats.org/officeDocument/2006/relationships/font" Target="fonts/font18.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fntdata"/><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12.fntdata"/><Relationship Id="rId179" Type="http://schemas.openxmlformats.org/officeDocument/2006/relationships/font" Target="fonts/font1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2.fntdata"/><Relationship Id="rId169" Type="http://schemas.openxmlformats.org/officeDocument/2006/relationships/font" Target="fonts/font7.fntdata"/><Relationship Id="rId18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3272007b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3272007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395df8b91_0_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395df8b9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395df8b91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395df8b9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9395df8b91_0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9395df8b9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9395df8b91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9395df8b9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9395df8b91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9395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9395df8b91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9395df8b9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93adc314e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93adc314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93adc314e4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93adc314e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93adc314e4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93adc314e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93adc314e4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93adc314e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93adc314e4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93adc314e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93adc314e4_0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93adc314e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93adc314e4_0_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93adc314e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93adc314e4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93adc314e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93adc314e4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93adc314e4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93adc314e4_0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93adc314e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9411408a27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9411408a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9411408a27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9411408a2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9411408ac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9411408a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9411408a27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9411408a2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9411408a27_0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9411408a2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9411408a27_0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9411408a2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9411408a27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9411408a2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9411408a27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9411408a2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9411408a27_0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9411408a2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9411408a27_0_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9411408a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97f4512399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97f451239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98cd05f9b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98cd05f9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97f4512399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97f451239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97f451239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97f45123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98cd05f9b5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98cd05f9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98cd05f9b5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98cd05f9b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98cd05f9b5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98cd05f9b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98cd05f9b5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98cd05f9b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a1f5d9c63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a1f5d9c6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a1f5d9c638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a1f5d9c63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a1f5d9c638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a1f5d9c63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a1f5d9c638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a1f5d9c63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a1f5d9c638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a1f5d9c63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a1f5d9c638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a1f5d9c63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a1f5d9c638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1f5d9c63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a1f5d9c638_0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a1f5d9c63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a1f5d9c638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a1f5d9c63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a1f5d9c638_0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a1f5d9c638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a1f5d9c638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a1f5d9c638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a1f5d9c638_0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a1f5d9c63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1f5d9c638_0_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1f5d9c63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a1f5d9c638_0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a1f5d9c63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a1f5d9c638_0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a1f5d9c63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a1f5d9c638_0_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a1f5d9c63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e730dabb2_1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e730dabb2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a1f5d9c638_0_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a1f5d9c63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a1f5d9c638_0_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a1f5d9c638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a1f5d9c638_0_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a1f5d9c63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a1f5d9c638_0_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a1f5d9c63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8" name="Google Shape;87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e730dabb2_1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e730dabb2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e730dabb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e730dab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e730dabb2_1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e730dabb2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e730dabb2_1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8e730dabb2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fb6c699ca5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fb6c699ca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3cef23202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3cef2320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e730dabb2_1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e730dabb2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3cef23202b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3cef23202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cef23202b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3cef23202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3cef23202b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3cef23202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3cef23202b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3cef23202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8e730dabb2_1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8e730dabb2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e5f83a36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8e5f83a3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8e7b22895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8e7b2289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e5f83a362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e5f83a36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8e7b228959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8e7b22895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e7b228959_0_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e7b22895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e7b228959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8e7b22895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e7b228959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8e7b22895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e7b228959_0_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e7b22895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8e7b228959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8e7b22895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8e7b228959_0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8e7b22895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8d0f5acb1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8d0f5acb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8d0f5acb14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8d0f5acb1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d0f5acb14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8d0f5acb1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d0f5acb14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d0f5acb1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d0f5acb14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d0f5acb1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efa7eb360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efa7eb3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8efa7eb360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8efa7eb36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efa7eb360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8efa7eb36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8efa7eb360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8efa7eb36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f69dd4c4b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8f69dd4c4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8f69dd4c4b_0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f69dd4c4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8e172d6239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8e172d623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f69dd4c4b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8f69dd4c4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8f69dd4c4b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8f69dd4c4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f69dd4c4b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f69dd4c4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8f69dd4c4b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8f69dd4c4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f69dd4c4b_0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f69dd4c4b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903c776453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903c7764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903c776453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903c77645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903c776453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903c77645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903c776453_0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903c77645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903c776453_0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903c776453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903c776453_0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903c77645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903c776453_0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903c77645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03c776453_0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03c77645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903c776453_0_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903c776453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903c776453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903c77645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53272007b0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53272007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53272007b0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53272007b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3272007b0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3272007b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3272007b0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53272007b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53272007b0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53272007b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3272007b0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53272007b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3272007b0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53272007b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fdc069ac1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fdc069ac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90e6f5cc28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90e6f5cc2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90e6f5cc28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90e6f5cc2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90e6f5cc2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90e6f5cc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926b9331e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926b9331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9474669bd8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9474669bd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9474669bd8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9474669bd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9474669bd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9474669b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9474669bd8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9474669bd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9474669bd8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9474669bd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474669bd8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474669bd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9474669bd8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9474669bd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947adb0672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947adb067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927347713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92734771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947adb0672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947adb067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47adb0672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47adb067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947adb0672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947adb067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947adb0672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947adb067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947adb0672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947adb067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947adb0672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947adb067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47adb0672_0_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47adb067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947adb0672_0_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947adb0672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947adb0672_0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947adb067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947adb0672_0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947adb067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47adb0672_0_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47adb067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9395df8b9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9395df8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9395df8b91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9395df8b9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9395df8b91_0_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9395df8b9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395df8b91_0_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395df8b9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computer.howstuffworks.com/3dgraphics.htm"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computer.howstuffworks.com/scanner.htm"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s://electronics.howstuffworks.com/cameras-photography/digital/digital-camera.htm"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health.howstuffworks.com/mental-health/human-nature/perception/eye.htm"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computer.howstuffworks.com/what-is-a-computer-algorithm.htm"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hyperlink" Target="https://science.howstuffworks.com/innovation/everyday-innovations/sunglass.htm"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money.howstuffworks.com/personal-finance/banking/atm.htm"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s://www.m2sys.com/blog/scanning-and-efficiency/common-misunderstandings-between-iris-recognition-and-retina-scanning/?utm_campaign=Iris%20Recognition%20vs.%20Retina%20Scanning%20-%20What%20are%20the%20Differences?&amp;utm_medium=blog%20post&amp;utm_source=blog%20"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www.discoveriesinmedicine.com/Ra-Thy/Retinography.html"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www.biometricupdate.com/201206/explainer-face-recognition"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tutorialspoint.com/biometrics/index.ht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javatpoint.com/biometrics-tutorial"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en.wikipedia.org/wiki/Friction_ridge"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en.wikipedia.org/wiki/Finger"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Closed-circuit_televisio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p:nvPr/>
        </p:nvSpPr>
        <p:spPr>
          <a:xfrm>
            <a:off x="608800" y="734150"/>
            <a:ext cx="8236800" cy="54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200" i="1">
              <a:solidFill>
                <a:srgbClr val="CC0000"/>
              </a:solidFill>
              <a:latin typeface="Algerian"/>
              <a:ea typeface="Algerian"/>
              <a:cs typeface="Algerian"/>
              <a:sym typeface="Algerian"/>
            </a:endParaRPr>
          </a:p>
          <a:p>
            <a:pPr marL="914400" lvl="0" indent="0" algn="l" rtl="0">
              <a:spcBef>
                <a:spcPts val="0"/>
              </a:spcBef>
              <a:spcAft>
                <a:spcPts val="0"/>
              </a:spcAft>
              <a:buNone/>
            </a:pPr>
            <a:r>
              <a:rPr lang="en-US" sz="8200" i="1" dirty="0" smtClean="0">
                <a:solidFill>
                  <a:srgbClr val="CC0000"/>
                </a:solidFill>
                <a:latin typeface="Algerian"/>
                <a:ea typeface="Algerian"/>
                <a:cs typeface="Algerian"/>
                <a:sym typeface="Algerian"/>
              </a:rPr>
              <a:t>BIOMETRICS</a:t>
            </a:r>
          </a:p>
          <a:p>
            <a:pPr marL="914400" lvl="0"/>
            <a:endParaRPr lang="en-US" sz="3200" i="1" dirty="0" smtClean="0">
              <a:solidFill>
                <a:srgbClr val="CC0000"/>
              </a:solidFill>
              <a:latin typeface="Algerian"/>
              <a:ea typeface="Algerian"/>
              <a:cs typeface="Algerian"/>
              <a:sym typeface="Algerian"/>
            </a:endParaRPr>
          </a:p>
          <a:p>
            <a:pPr marL="914400" lvl="0"/>
            <a:r>
              <a:rPr lang="en-US" sz="3200" i="1" dirty="0" smtClean="0">
                <a:solidFill>
                  <a:schemeClr val="tx1">
                    <a:lumMod val="95000"/>
                    <a:lumOff val="5000"/>
                  </a:schemeClr>
                </a:solidFill>
                <a:latin typeface="Algerian"/>
                <a:ea typeface="Algerian"/>
                <a:cs typeface="Algerian"/>
                <a:sym typeface="Algerian"/>
              </a:rPr>
              <a:t>Subject code :</a:t>
            </a:r>
            <a:r>
              <a:rPr lang="en-US" sz="3200" dirty="0" smtClean="0">
                <a:solidFill>
                  <a:schemeClr val="tx1">
                    <a:lumMod val="95000"/>
                    <a:lumOff val="5000"/>
                  </a:schemeClr>
                </a:solidFill>
                <a:latin typeface="Algerian" pitchFamily="82" charset="0"/>
              </a:rPr>
              <a:t>18UITE52</a:t>
            </a:r>
          </a:p>
          <a:p>
            <a:pPr marL="914400" lvl="0"/>
            <a:r>
              <a:rPr lang="en-US" sz="3200" i="1" dirty="0" smtClean="0">
                <a:solidFill>
                  <a:schemeClr val="tx1">
                    <a:lumMod val="95000"/>
                    <a:lumOff val="5000"/>
                  </a:schemeClr>
                </a:solidFill>
                <a:latin typeface="Algerian" pitchFamily="82" charset="0"/>
                <a:ea typeface="Algerian"/>
                <a:cs typeface="Algerian"/>
                <a:sym typeface="Algerian"/>
              </a:rPr>
              <a:t>Class		 : iii it</a:t>
            </a:r>
          </a:p>
          <a:p>
            <a:pPr marL="914400" lvl="0"/>
            <a:r>
              <a:rPr lang="en-US" sz="3200" i="1" dirty="0" smtClean="0">
                <a:solidFill>
                  <a:schemeClr val="tx1">
                    <a:lumMod val="95000"/>
                    <a:lumOff val="5000"/>
                  </a:schemeClr>
                </a:solidFill>
                <a:latin typeface="Algerian" pitchFamily="82" charset="0"/>
                <a:ea typeface="Algerian"/>
                <a:cs typeface="Algerian"/>
                <a:sym typeface="Algerian"/>
              </a:rPr>
              <a:t>Semester	 : v</a:t>
            </a:r>
            <a:endParaRPr sz="3200" i="1">
              <a:solidFill>
                <a:schemeClr val="tx1">
                  <a:lumMod val="95000"/>
                  <a:lumOff val="5000"/>
                </a:schemeClr>
              </a:solidFill>
              <a:latin typeface="Algerian" pitchFamily="82" charset="0"/>
              <a:ea typeface="Algerian"/>
              <a:cs typeface="Algerian"/>
              <a:sym typeface="Algeri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0" descr="Biometrics in Daily Life — blog — Team Tully Travel"/>
          <p:cNvPicPr preferRelativeResize="0"/>
          <p:nvPr/>
        </p:nvPicPr>
        <p:blipFill rotWithShape="1">
          <a:blip r:embed="rId3">
            <a:alphaModFix/>
          </a:blip>
          <a:srcRect/>
          <a:stretch/>
        </p:blipFill>
        <p:spPr>
          <a:xfrm>
            <a:off x="685800" y="533400"/>
            <a:ext cx="6979278" cy="4648200"/>
          </a:xfrm>
          <a:prstGeom prst="rect">
            <a:avLst/>
          </a:prstGeom>
          <a:noFill/>
          <a:ln>
            <a:noFill/>
          </a:ln>
        </p:spPr>
      </p:pic>
      <p:sp>
        <p:nvSpPr>
          <p:cNvPr id="123" name="Google Shape;123;p20"/>
          <p:cNvSpPr txBox="1"/>
          <p:nvPr/>
        </p:nvSpPr>
        <p:spPr>
          <a:xfrm>
            <a:off x="990600" y="5680455"/>
            <a:ext cx="636967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Hotel Checkin using Biometrics</a:t>
            </a:r>
            <a:endParaRPr sz="3600" b="1">
              <a:solidFill>
                <a:schemeClr val="dk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109"/>
          <p:cNvSpPr txBox="1"/>
          <p:nvPr/>
        </p:nvSpPr>
        <p:spPr>
          <a:xfrm>
            <a:off x="0" y="0"/>
            <a:ext cx="9042600" cy="675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sz="3100" b="1">
                <a:solidFill>
                  <a:schemeClr val="dk1"/>
                </a:solidFill>
                <a:highlight>
                  <a:srgbClr val="FFFFFF"/>
                </a:highlight>
                <a:latin typeface="Algerian"/>
                <a:ea typeface="Algerian"/>
                <a:cs typeface="Algerian"/>
                <a:sym typeface="Algerian"/>
              </a:rPr>
              <a:t>Face recognition System</a:t>
            </a:r>
            <a:endParaRPr sz="3100" b="1">
              <a:solidFill>
                <a:schemeClr val="dk1"/>
              </a:solidFill>
              <a:highlight>
                <a:srgbClr val="FFFFFF"/>
              </a:highlight>
              <a:latin typeface="Algerian"/>
              <a:ea typeface="Algerian"/>
              <a:cs typeface="Algerian"/>
              <a:sym typeface="Algerian"/>
            </a:endParaRPr>
          </a:p>
          <a:p>
            <a:pPr marL="457200" lvl="0" indent="-425450" algn="l" rtl="0">
              <a:lnSpc>
                <a:spcPct val="150000"/>
              </a:lnSpc>
              <a:spcBef>
                <a:spcPts val="1200"/>
              </a:spcBef>
              <a:spcAft>
                <a:spcPts val="0"/>
              </a:spcAft>
              <a:buClr>
                <a:schemeClr val="dk1"/>
              </a:buClr>
              <a:buSzPts val="3100"/>
              <a:buFont typeface="Times New Roman"/>
              <a:buChar char="❖"/>
            </a:pPr>
            <a:r>
              <a:rPr lang="en-US" sz="3100">
                <a:solidFill>
                  <a:schemeClr val="dk1"/>
                </a:solidFill>
                <a:highlight>
                  <a:srgbClr val="FFFFFF"/>
                </a:highlight>
                <a:latin typeface="Times New Roman"/>
                <a:ea typeface="Times New Roman"/>
                <a:cs typeface="Times New Roman"/>
                <a:sym typeface="Times New Roman"/>
              </a:rPr>
              <a:t>Method of identifying or verifying the identity of an individual using their face.</a:t>
            </a:r>
            <a:endParaRPr sz="3100">
              <a:solidFill>
                <a:schemeClr val="dk1"/>
              </a:solidFill>
              <a:highlight>
                <a:srgbClr val="FFFFFF"/>
              </a:highlight>
              <a:latin typeface="Times New Roman"/>
              <a:ea typeface="Times New Roman"/>
              <a:cs typeface="Times New Roman"/>
              <a:sym typeface="Times New Roman"/>
            </a:endParaRPr>
          </a:p>
          <a:p>
            <a:pPr marL="914400" lvl="0" indent="0" algn="l" rtl="0">
              <a:lnSpc>
                <a:spcPct val="150000"/>
              </a:lnSpc>
              <a:spcBef>
                <a:spcPts val="1200"/>
              </a:spcBef>
              <a:spcAft>
                <a:spcPts val="0"/>
              </a:spcAft>
              <a:buNone/>
            </a:pPr>
            <a:endParaRPr sz="3100">
              <a:solidFill>
                <a:schemeClr val="dk1"/>
              </a:solidFill>
              <a:highlight>
                <a:srgbClr val="FFFFFF"/>
              </a:highlight>
              <a:latin typeface="Times New Roman"/>
              <a:ea typeface="Times New Roman"/>
              <a:cs typeface="Times New Roman"/>
              <a:sym typeface="Times New Roman"/>
            </a:endParaRPr>
          </a:p>
          <a:p>
            <a:pPr marL="457200" lvl="0" indent="-425450" algn="l" rtl="0">
              <a:lnSpc>
                <a:spcPct val="150000"/>
              </a:lnSpc>
              <a:spcBef>
                <a:spcPts val="1200"/>
              </a:spcBef>
              <a:spcAft>
                <a:spcPts val="0"/>
              </a:spcAft>
              <a:buClr>
                <a:schemeClr val="dk1"/>
              </a:buClr>
              <a:buSzPts val="3100"/>
              <a:buFont typeface="Times New Roman"/>
              <a:buChar char="❖"/>
            </a:pPr>
            <a:r>
              <a:rPr lang="en-US" sz="3100">
                <a:solidFill>
                  <a:schemeClr val="dk1"/>
                </a:solidFill>
                <a:highlight>
                  <a:srgbClr val="FFFFFF"/>
                </a:highlight>
                <a:latin typeface="Times New Roman"/>
                <a:ea typeface="Times New Roman"/>
                <a:cs typeface="Times New Roman"/>
                <a:sym typeface="Times New Roman"/>
              </a:rPr>
              <a:t> 	Can be used to identify people in photos, video, or in real-time.</a:t>
            </a:r>
            <a:endParaRPr sz="3100">
              <a:solidFill>
                <a:schemeClr val="dk1"/>
              </a:solidFill>
              <a:highlight>
                <a:srgbClr val="FFFFFF"/>
              </a:highlight>
              <a:latin typeface="Times New Roman"/>
              <a:ea typeface="Times New Roman"/>
              <a:cs typeface="Times New Roman"/>
              <a:sym typeface="Times New Roman"/>
            </a:endParaRPr>
          </a:p>
          <a:p>
            <a:pPr marL="914400" lvl="0" indent="0" algn="l" rtl="0">
              <a:lnSpc>
                <a:spcPct val="150000"/>
              </a:lnSpc>
              <a:spcBef>
                <a:spcPts val="1200"/>
              </a:spcBef>
              <a:spcAft>
                <a:spcPts val="1200"/>
              </a:spcAft>
              <a:buNone/>
            </a:pPr>
            <a:endParaRPr sz="3100" b="1">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10"/>
          <p:cNvSpPr txBox="1"/>
          <p:nvPr/>
        </p:nvSpPr>
        <p:spPr>
          <a:xfrm>
            <a:off x="89525" y="0"/>
            <a:ext cx="9144000"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00" b="1">
                <a:solidFill>
                  <a:schemeClr val="dk1"/>
                </a:solidFill>
                <a:latin typeface="Algerian"/>
                <a:ea typeface="Algerian"/>
                <a:cs typeface="Algerian"/>
                <a:sym typeface="Algerian"/>
              </a:rPr>
              <a:t>How Face Recognition Works</a:t>
            </a:r>
            <a:endParaRPr sz="3500" b="1">
              <a:solidFill>
                <a:schemeClr val="dk1"/>
              </a:solidFill>
              <a:latin typeface="Algerian"/>
              <a:ea typeface="Algerian"/>
              <a:cs typeface="Algerian"/>
              <a:sym typeface="Algerian"/>
            </a:endParaRPr>
          </a:p>
          <a:p>
            <a:pPr marL="0" lvl="0" indent="0" algn="l" rtl="0">
              <a:spcBef>
                <a:spcPts val="0"/>
              </a:spcBef>
              <a:spcAft>
                <a:spcPts val="0"/>
              </a:spcAft>
              <a:buNone/>
            </a:pPr>
            <a:endParaRPr sz="3500" b="1">
              <a:solidFill>
                <a:schemeClr val="dk1"/>
              </a:solidFill>
              <a:latin typeface="Algerian"/>
              <a:ea typeface="Algerian"/>
              <a:cs typeface="Algerian"/>
              <a:sym typeface="Algerian"/>
            </a:endParaRPr>
          </a:p>
          <a:p>
            <a:pPr marL="0" lvl="0" indent="0" algn="l" rtl="0">
              <a:lnSpc>
                <a:spcPct val="150000"/>
              </a:lnSpc>
              <a:spcBef>
                <a:spcPts val="0"/>
              </a:spcBef>
              <a:spcAft>
                <a:spcPts val="0"/>
              </a:spcAft>
              <a:buNone/>
            </a:pPr>
            <a:r>
              <a:rPr lang="en-US" sz="2500" b="1">
                <a:solidFill>
                  <a:schemeClr val="dk1"/>
                </a:solidFill>
                <a:latin typeface="Times New Roman"/>
                <a:ea typeface="Times New Roman"/>
                <a:cs typeface="Times New Roman"/>
                <a:sym typeface="Times New Roman"/>
              </a:rPr>
              <a:t>	</a:t>
            </a:r>
            <a:r>
              <a:rPr lang="en-US" sz="2900">
                <a:solidFill>
                  <a:srgbClr val="212529"/>
                </a:solidFill>
                <a:highlight>
                  <a:srgbClr val="FFFFFF"/>
                </a:highlight>
                <a:latin typeface="Times New Roman"/>
                <a:ea typeface="Times New Roman"/>
                <a:cs typeface="Times New Roman"/>
                <a:sym typeface="Times New Roman"/>
              </a:rPr>
              <a:t>Based on the ability to recognize a face and then measure the various features of the face.</a:t>
            </a:r>
            <a:endParaRPr sz="2900">
              <a:solidFill>
                <a:srgbClr val="212529"/>
              </a:solidFill>
              <a:highlight>
                <a:srgbClr val="FFFFFF"/>
              </a:highlight>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US" sz="3100" b="1">
                <a:solidFill>
                  <a:schemeClr val="dk1"/>
                </a:solidFill>
                <a:latin typeface="Times New Roman"/>
                <a:ea typeface="Times New Roman"/>
                <a:cs typeface="Times New Roman"/>
                <a:sym typeface="Times New Roman"/>
              </a:rPr>
              <a:t>	</a:t>
            </a:r>
            <a:r>
              <a:rPr lang="en-US" sz="2900">
                <a:solidFill>
                  <a:srgbClr val="212529"/>
                </a:solidFill>
                <a:latin typeface="Times New Roman"/>
                <a:ea typeface="Times New Roman"/>
                <a:cs typeface="Times New Roman"/>
                <a:sym typeface="Times New Roman"/>
              </a:rPr>
              <a:t>Every face has numerous, distinguishable </a:t>
            </a:r>
            <a:r>
              <a:rPr lang="en-US" sz="2900" b="1">
                <a:solidFill>
                  <a:srgbClr val="212529"/>
                </a:solidFill>
                <a:latin typeface="Times New Roman"/>
                <a:ea typeface="Times New Roman"/>
                <a:cs typeface="Times New Roman"/>
                <a:sym typeface="Times New Roman"/>
              </a:rPr>
              <a:t>landmarks</a:t>
            </a:r>
            <a:r>
              <a:rPr lang="en-US" sz="2900">
                <a:solidFill>
                  <a:srgbClr val="212529"/>
                </a:solidFill>
                <a:latin typeface="Times New Roman"/>
                <a:ea typeface="Times New Roman"/>
                <a:cs typeface="Times New Roman"/>
                <a:sym typeface="Times New Roman"/>
              </a:rPr>
              <a:t>, the different peaks and valleys that make up facial features. </a:t>
            </a:r>
            <a:endParaRPr sz="2900">
              <a:solidFill>
                <a:srgbClr val="212529"/>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900">
              <a:solidFill>
                <a:srgbClr val="212529"/>
              </a:solidFill>
              <a:latin typeface="Times New Roman"/>
              <a:ea typeface="Times New Roman"/>
              <a:cs typeface="Times New Roman"/>
              <a:sym typeface="Times New Roman"/>
            </a:endParaRPr>
          </a:p>
          <a:p>
            <a:pPr marL="0" lvl="0" indent="0" algn="l" rtl="0">
              <a:spcBef>
                <a:spcPts val="0"/>
              </a:spcBef>
              <a:spcAft>
                <a:spcPts val="0"/>
              </a:spcAft>
              <a:buNone/>
            </a:pPr>
            <a:r>
              <a:rPr lang="en-US" sz="2300">
                <a:solidFill>
                  <a:srgbClr val="212529"/>
                </a:solidFill>
                <a:latin typeface="Times New Roman"/>
                <a:ea typeface="Times New Roman"/>
                <a:cs typeface="Times New Roman"/>
                <a:sym typeface="Times New Roman"/>
              </a:rPr>
              <a:t>	</a:t>
            </a:r>
            <a:r>
              <a:rPr lang="en-US" sz="2000">
                <a:solidFill>
                  <a:srgbClr val="212529"/>
                </a:solidFill>
                <a:latin typeface="Times New Roman"/>
                <a:ea typeface="Times New Roman"/>
                <a:cs typeface="Times New Roman"/>
                <a:sym typeface="Times New Roman"/>
              </a:rPr>
              <a:t>	</a:t>
            </a:r>
            <a:endParaRPr sz="2000">
              <a:solidFill>
                <a:srgbClr val="212529"/>
              </a:solidFill>
              <a:latin typeface="Times New Roman"/>
              <a:ea typeface="Times New Roman"/>
              <a:cs typeface="Times New Roman"/>
              <a:sym typeface="Times New Roman"/>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111"/>
          <p:cNvPicPr preferRelativeResize="0"/>
          <p:nvPr/>
        </p:nvPicPr>
        <p:blipFill>
          <a:blip r:embed="rId3">
            <a:alphaModFix/>
          </a:blip>
          <a:stretch>
            <a:fillRect/>
          </a:stretch>
        </p:blipFill>
        <p:spPr>
          <a:xfrm>
            <a:off x="0" y="152400"/>
            <a:ext cx="8988825" cy="63833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12"/>
          <p:cNvSpPr txBox="1"/>
          <p:nvPr/>
        </p:nvSpPr>
        <p:spPr>
          <a:xfrm>
            <a:off x="0" y="0"/>
            <a:ext cx="9006600" cy="6786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3200">
                <a:solidFill>
                  <a:srgbClr val="212529"/>
                </a:solidFill>
                <a:highlight>
                  <a:srgbClr val="FFFFFF"/>
                </a:highlight>
                <a:latin typeface="Times New Roman"/>
                <a:ea typeface="Times New Roman"/>
                <a:cs typeface="Times New Roman"/>
                <a:sym typeface="Times New Roman"/>
              </a:rPr>
              <a:t>facial recognition software uses a 3D model, </a:t>
            </a:r>
            <a:endParaRPr sz="3200">
              <a:solidFill>
                <a:srgbClr val="212529"/>
              </a:solidFill>
              <a:highlight>
                <a:srgbClr val="FFFFFF"/>
              </a:highlight>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US" sz="3200">
                <a:solidFill>
                  <a:srgbClr val="212529"/>
                </a:solidFill>
                <a:highlight>
                  <a:srgbClr val="FFFFFF"/>
                </a:highlight>
                <a:latin typeface="Times New Roman"/>
                <a:ea typeface="Times New Roman"/>
                <a:cs typeface="Times New Roman"/>
                <a:sym typeface="Times New Roman"/>
              </a:rPr>
              <a:t>provide more accuracy.</a:t>
            </a:r>
            <a:endParaRPr sz="3200">
              <a:solidFill>
                <a:srgbClr val="212529"/>
              </a:solidFill>
              <a:highlight>
                <a:srgbClr val="FFFFFF"/>
              </a:highlight>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US" sz="3200">
                <a:solidFill>
                  <a:srgbClr val="212529"/>
                </a:solidFill>
                <a:highlight>
                  <a:srgbClr val="FFFFFF"/>
                </a:highlight>
                <a:latin typeface="Times New Roman"/>
                <a:ea typeface="Times New Roman"/>
                <a:cs typeface="Times New Roman"/>
                <a:sym typeface="Times New Roman"/>
              </a:rPr>
              <a:t> Capturing a real-time </a:t>
            </a:r>
            <a:r>
              <a:rPr lang="en-US" sz="3200">
                <a:solidFill>
                  <a:srgbClr val="0B5BA4"/>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3D image</a:t>
            </a:r>
            <a:r>
              <a:rPr lang="en-US" sz="3200">
                <a:solidFill>
                  <a:srgbClr val="212529"/>
                </a:solidFill>
                <a:highlight>
                  <a:srgbClr val="FFFFFF"/>
                </a:highlight>
                <a:latin typeface="Times New Roman"/>
                <a:ea typeface="Times New Roman"/>
                <a:cs typeface="Times New Roman"/>
                <a:sym typeface="Times New Roman"/>
              </a:rPr>
              <a:t> of a person's facial surface, 3D facial recognition uses distinctive features of the face -- where rigid tissue and bone is most apparent, such as the curves of the eye socket, nose and chin -- to identify the subject. These areas are all unique and don't change over time.</a:t>
            </a:r>
            <a:endParaRPr sz="3200">
              <a:solidFill>
                <a:srgbClr val="212529"/>
              </a:solidFill>
              <a:highlight>
                <a:srgbClr val="FFFFFF"/>
              </a:highlight>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US" sz="3200">
                <a:solidFill>
                  <a:srgbClr val="212529"/>
                </a:solidFill>
                <a:latin typeface="Times New Roman"/>
                <a:ea typeface="Times New Roman"/>
                <a:cs typeface="Times New Roman"/>
                <a:sym typeface="Times New Roman"/>
              </a:rPr>
              <a:t>	</a:t>
            </a:r>
            <a:endParaRPr sz="3200">
              <a:solidFill>
                <a:srgbClr val="212529"/>
              </a:solidFill>
              <a:latin typeface="Times New Roman"/>
              <a:ea typeface="Times New Roman"/>
              <a:cs typeface="Times New Roman"/>
              <a:sym typeface="Times New Roman"/>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113"/>
          <p:cNvSpPr txBox="1"/>
          <p:nvPr/>
        </p:nvSpPr>
        <p:spPr>
          <a:xfrm>
            <a:off x="0" y="0"/>
            <a:ext cx="8970900" cy="6750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3200">
                <a:solidFill>
                  <a:srgbClr val="212529"/>
                </a:solidFill>
                <a:latin typeface="Times New Roman"/>
                <a:ea typeface="Times New Roman"/>
                <a:cs typeface="Times New Roman"/>
                <a:sym typeface="Times New Roman"/>
              </a:rPr>
              <a:t>Using depth and an axis of measurement that is not affected by lighting, 3D facial recognition can even be used in darkness and has the ability to recognize a subject at different view angles with the potential to recognize up to 90 degrees (a face in profile).</a:t>
            </a:r>
            <a:endParaRPr sz="3200">
              <a:solidFill>
                <a:srgbClr val="212529"/>
              </a:solidFill>
              <a:latin typeface="Times New Roman"/>
              <a:ea typeface="Times New Roman"/>
              <a:cs typeface="Times New Roman"/>
              <a:sym typeface="Times New Roman"/>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14"/>
          <p:cNvSpPr txBox="1"/>
          <p:nvPr/>
        </p:nvSpPr>
        <p:spPr>
          <a:xfrm>
            <a:off x="0" y="0"/>
            <a:ext cx="9006600" cy="67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b="1">
                <a:solidFill>
                  <a:srgbClr val="212529"/>
                </a:solidFill>
                <a:latin typeface="Algerian"/>
                <a:ea typeface="Algerian"/>
                <a:cs typeface="Algerian"/>
                <a:sym typeface="Algerian"/>
              </a:rPr>
              <a:t>steps to verify the identity of an individual</a:t>
            </a:r>
            <a:endParaRPr sz="2900" b="1">
              <a:solidFill>
                <a:srgbClr val="212529"/>
              </a:solidFill>
              <a:latin typeface="Algerian"/>
              <a:ea typeface="Algerian"/>
              <a:cs typeface="Algerian"/>
              <a:sym typeface="Algerian"/>
            </a:endParaRPr>
          </a:p>
          <a:p>
            <a:pPr marL="0" lvl="0" indent="0" algn="l" rtl="0">
              <a:spcBef>
                <a:spcPts val="0"/>
              </a:spcBef>
              <a:spcAft>
                <a:spcPts val="0"/>
              </a:spcAft>
              <a:buNone/>
            </a:pPr>
            <a:r>
              <a:rPr lang="en-US" sz="2350" b="1">
                <a:solidFill>
                  <a:srgbClr val="212529"/>
                </a:solidFill>
                <a:highlight>
                  <a:srgbClr val="FFFFFF"/>
                </a:highlight>
                <a:latin typeface="Times New Roman"/>
                <a:ea typeface="Times New Roman"/>
                <a:cs typeface="Times New Roman"/>
                <a:sym typeface="Times New Roman"/>
              </a:rPr>
              <a:t>Detection</a:t>
            </a:r>
            <a:endParaRPr sz="2350" b="1">
              <a:solidFill>
                <a:srgbClr val="212529"/>
              </a:solidFill>
              <a:highlight>
                <a:srgbClr val="FFFFFF"/>
              </a:highlight>
              <a:latin typeface="Times New Roman"/>
              <a:ea typeface="Times New Roman"/>
              <a:cs typeface="Times New Roman"/>
              <a:sym typeface="Times New Roman"/>
            </a:endParaRPr>
          </a:p>
          <a:p>
            <a:pPr marL="0" lvl="0" indent="0" algn="l" rtl="0">
              <a:lnSpc>
                <a:spcPct val="136363"/>
              </a:lnSpc>
              <a:spcBef>
                <a:spcPts val="1200"/>
              </a:spcBef>
              <a:spcAft>
                <a:spcPts val="0"/>
              </a:spcAft>
              <a:buClr>
                <a:schemeClr val="dk1"/>
              </a:buClr>
              <a:buSzPts val="1100"/>
              <a:buFont typeface="Arial"/>
              <a:buNone/>
            </a:pPr>
            <a:r>
              <a:rPr lang="en-US" sz="2000">
                <a:solidFill>
                  <a:srgbClr val="212529"/>
                </a:solidFill>
                <a:highlight>
                  <a:srgbClr val="FFFFFF"/>
                </a:highlight>
                <a:latin typeface="Times New Roman"/>
                <a:ea typeface="Times New Roman"/>
                <a:cs typeface="Times New Roman"/>
                <a:sym typeface="Times New Roman"/>
              </a:rPr>
              <a:t>Acquiring an image can be accomplished by digitally </a:t>
            </a:r>
            <a:r>
              <a:rPr lang="en-US" sz="2000">
                <a:solidFill>
                  <a:srgbClr val="0B5BA4"/>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scanning</a:t>
            </a:r>
            <a:r>
              <a:rPr lang="en-US" sz="2000">
                <a:solidFill>
                  <a:srgbClr val="212529"/>
                </a:solidFill>
                <a:highlight>
                  <a:srgbClr val="FFFFFF"/>
                </a:highlight>
                <a:latin typeface="Times New Roman"/>
                <a:ea typeface="Times New Roman"/>
                <a:cs typeface="Times New Roman"/>
                <a:sym typeface="Times New Roman"/>
              </a:rPr>
              <a:t> an existing photograph (2D) or by using a video image to acquire a live picture of a subject (3D).</a:t>
            </a:r>
            <a:endParaRPr sz="2000">
              <a:solidFill>
                <a:srgbClr val="212529"/>
              </a:solidFill>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2350" b="1">
                <a:solidFill>
                  <a:srgbClr val="212529"/>
                </a:solidFill>
                <a:highlight>
                  <a:srgbClr val="FFFFFF"/>
                </a:highlight>
                <a:latin typeface="Times New Roman"/>
                <a:ea typeface="Times New Roman"/>
                <a:cs typeface="Times New Roman"/>
                <a:sym typeface="Times New Roman"/>
              </a:rPr>
              <a:t>Alignment</a:t>
            </a:r>
            <a:endParaRPr sz="2350" b="1">
              <a:solidFill>
                <a:srgbClr val="212529"/>
              </a:solidFill>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US" sz="2000">
                <a:solidFill>
                  <a:srgbClr val="212529"/>
                </a:solidFill>
                <a:latin typeface="Times New Roman"/>
                <a:ea typeface="Times New Roman"/>
                <a:cs typeface="Times New Roman"/>
                <a:sym typeface="Times New Roman"/>
              </a:rPr>
              <a:t>Once it detects a face, the system determines the head's position, size and pose. As stated earlier, the subject has the potential to be recognized up to 90 degrees, while with 2D, the head must be turned at least 35 degrees toward the </a:t>
            </a:r>
            <a:r>
              <a:rPr lang="en-US" sz="2000">
                <a:solidFill>
                  <a:srgbClr val="0B5BA4"/>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camera</a:t>
            </a:r>
            <a:r>
              <a:rPr lang="en-US" sz="2000">
                <a:solidFill>
                  <a:srgbClr val="212529"/>
                </a:solidFill>
                <a:latin typeface="Times New Roman"/>
                <a:ea typeface="Times New Roman"/>
                <a:cs typeface="Times New Roman"/>
                <a:sym typeface="Times New Roman"/>
              </a:rPr>
              <a:t>.</a:t>
            </a:r>
            <a:endParaRPr sz="2000">
              <a:solidFill>
                <a:srgbClr val="212529"/>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sz="2350" b="1">
                <a:solidFill>
                  <a:srgbClr val="212529"/>
                </a:solidFill>
                <a:highlight>
                  <a:srgbClr val="FFFFFF"/>
                </a:highlight>
                <a:latin typeface="Times New Roman"/>
                <a:ea typeface="Times New Roman"/>
                <a:cs typeface="Times New Roman"/>
                <a:sym typeface="Times New Roman"/>
              </a:rPr>
              <a:t>Measurement</a:t>
            </a:r>
            <a:endParaRPr sz="2350" b="1">
              <a:solidFill>
                <a:srgbClr val="212529"/>
              </a:solidFill>
              <a:highlight>
                <a:srgbClr val="FFFFFF"/>
              </a:highlight>
              <a:latin typeface="Times New Roman"/>
              <a:ea typeface="Times New Roman"/>
              <a:cs typeface="Times New Roman"/>
              <a:sym typeface="Times New Roman"/>
            </a:endParaRPr>
          </a:p>
          <a:p>
            <a:pPr marL="0" lvl="0" indent="0" algn="l" rtl="0">
              <a:lnSpc>
                <a:spcPct val="136363"/>
              </a:lnSpc>
              <a:spcBef>
                <a:spcPts val="1200"/>
              </a:spcBef>
              <a:spcAft>
                <a:spcPts val="0"/>
              </a:spcAft>
              <a:buClr>
                <a:schemeClr val="dk1"/>
              </a:buClr>
              <a:buSzPts val="1100"/>
              <a:buFont typeface="Arial"/>
              <a:buNone/>
            </a:pPr>
            <a:r>
              <a:rPr lang="en-US" sz="2000">
                <a:solidFill>
                  <a:srgbClr val="212529"/>
                </a:solidFill>
                <a:highlight>
                  <a:srgbClr val="FFFFFF"/>
                </a:highlight>
                <a:latin typeface="Times New Roman"/>
                <a:ea typeface="Times New Roman"/>
                <a:cs typeface="Times New Roman"/>
                <a:sym typeface="Times New Roman"/>
              </a:rPr>
              <a:t>The system then measures the curves of the face on a sub-millimeter (or microwave) scale and creates a template.</a:t>
            </a:r>
            <a:endParaRPr sz="2000">
              <a:solidFill>
                <a:srgbClr val="212529"/>
              </a:solidFill>
              <a:highlight>
                <a:srgbClr val="FFFFFF"/>
              </a:highlight>
              <a:latin typeface="Times New Roman"/>
              <a:ea typeface="Times New Roman"/>
              <a:cs typeface="Times New Roman"/>
              <a:sym typeface="Times New Roman"/>
            </a:endParaRPr>
          </a:p>
          <a:p>
            <a:pPr marL="0" lvl="0" indent="0" algn="l" rtl="0">
              <a:lnSpc>
                <a:spcPct val="115000"/>
              </a:lnSpc>
              <a:spcBef>
                <a:spcPts val="1400"/>
              </a:spcBef>
              <a:spcAft>
                <a:spcPts val="0"/>
              </a:spcAft>
              <a:buClr>
                <a:schemeClr val="dk1"/>
              </a:buClr>
              <a:buSzPts val="1100"/>
              <a:buFont typeface="Arial"/>
              <a:buNone/>
            </a:pPr>
            <a:r>
              <a:rPr lang="en-US" sz="2300" b="1">
                <a:solidFill>
                  <a:srgbClr val="212529"/>
                </a:solidFill>
                <a:highlight>
                  <a:srgbClr val="FFFFFF"/>
                </a:highlight>
                <a:latin typeface="Times New Roman"/>
                <a:ea typeface="Times New Roman"/>
                <a:cs typeface="Times New Roman"/>
                <a:sym typeface="Times New Roman"/>
              </a:rPr>
              <a:t>Representation</a:t>
            </a:r>
            <a:endParaRPr sz="2300" b="1">
              <a:solidFill>
                <a:srgbClr val="212529"/>
              </a:solidFill>
              <a:highlight>
                <a:srgbClr val="FFFFFF"/>
              </a:highlight>
              <a:latin typeface="Times New Roman"/>
              <a:ea typeface="Times New Roman"/>
              <a:cs typeface="Times New Roman"/>
              <a:sym typeface="Times New Roman"/>
            </a:endParaRPr>
          </a:p>
          <a:p>
            <a:pPr marL="0" lvl="0" indent="0" algn="l" rtl="0">
              <a:lnSpc>
                <a:spcPct val="136363"/>
              </a:lnSpc>
              <a:spcBef>
                <a:spcPts val="400"/>
              </a:spcBef>
              <a:spcAft>
                <a:spcPts val="0"/>
              </a:spcAft>
              <a:buClr>
                <a:schemeClr val="dk1"/>
              </a:buClr>
              <a:buSzPts val="1100"/>
              <a:buFont typeface="Arial"/>
              <a:buNone/>
            </a:pPr>
            <a:r>
              <a:rPr lang="en-US" sz="2000">
                <a:solidFill>
                  <a:srgbClr val="212529"/>
                </a:solidFill>
                <a:highlight>
                  <a:srgbClr val="FFFFFF"/>
                </a:highlight>
                <a:latin typeface="Times New Roman"/>
                <a:ea typeface="Times New Roman"/>
                <a:cs typeface="Times New Roman"/>
                <a:sym typeface="Times New Roman"/>
              </a:rPr>
              <a:t>The system translates the template into a unique code. This coding gives each template a set of numbers to represent the features on a subject's face.</a:t>
            </a:r>
            <a:endParaRPr sz="2000">
              <a:solidFill>
                <a:srgbClr val="212529"/>
              </a:solidFill>
              <a:highlight>
                <a:srgbClr val="FFFFFF"/>
              </a:highlight>
              <a:latin typeface="Times New Roman"/>
              <a:ea typeface="Times New Roman"/>
              <a:cs typeface="Times New Roman"/>
              <a:sym typeface="Times New Roman"/>
            </a:endParaRPr>
          </a:p>
          <a:p>
            <a:pPr marL="0" lvl="0" indent="0" algn="l" rtl="0">
              <a:lnSpc>
                <a:spcPct val="115000"/>
              </a:lnSpc>
              <a:spcBef>
                <a:spcPts val="1400"/>
              </a:spcBef>
              <a:spcAft>
                <a:spcPts val="0"/>
              </a:spcAft>
              <a:buClr>
                <a:schemeClr val="dk1"/>
              </a:buClr>
              <a:buSzPts val="1100"/>
              <a:buFont typeface="Arial"/>
              <a:buNone/>
            </a:pPr>
            <a:endParaRPr sz="2300">
              <a:solidFill>
                <a:srgbClr val="212529"/>
              </a:solidFill>
              <a:highlight>
                <a:srgbClr val="FFFFFF"/>
              </a:highlight>
              <a:latin typeface="Times New Roman"/>
              <a:ea typeface="Times New Roman"/>
              <a:cs typeface="Times New Roman"/>
              <a:sym typeface="Times New Roman"/>
            </a:endParaRPr>
          </a:p>
          <a:p>
            <a:pPr marL="0" lvl="0" indent="0" algn="l" rtl="0">
              <a:spcBef>
                <a:spcPts val="400"/>
              </a:spcBef>
              <a:spcAft>
                <a:spcPts val="0"/>
              </a:spcAft>
              <a:buNone/>
            </a:pPr>
            <a:endParaRPr sz="2000">
              <a:solidFill>
                <a:srgbClr val="212529"/>
              </a:solidFill>
              <a:latin typeface="Times New Roman"/>
              <a:ea typeface="Times New Roman"/>
              <a:cs typeface="Times New Roman"/>
              <a:sym typeface="Times New Roman"/>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115"/>
          <p:cNvSpPr txBox="1"/>
          <p:nvPr/>
        </p:nvSpPr>
        <p:spPr>
          <a:xfrm>
            <a:off x="0" y="0"/>
            <a:ext cx="9144000" cy="675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US" sz="2500" b="1">
                <a:solidFill>
                  <a:srgbClr val="212529"/>
                </a:solidFill>
                <a:highlight>
                  <a:srgbClr val="FFFFFF"/>
                </a:highlight>
                <a:latin typeface="Times New Roman"/>
                <a:ea typeface="Times New Roman"/>
                <a:cs typeface="Times New Roman"/>
                <a:sym typeface="Times New Roman"/>
              </a:rPr>
              <a:t>Matching</a:t>
            </a:r>
            <a:endParaRPr sz="2500" b="1">
              <a:solidFill>
                <a:srgbClr val="212529"/>
              </a:solidFill>
              <a:highlight>
                <a:srgbClr val="FFFFFF"/>
              </a:highlight>
              <a:latin typeface="Times New Roman"/>
              <a:ea typeface="Times New Roman"/>
              <a:cs typeface="Times New Roman"/>
              <a:sym typeface="Times New Roman"/>
            </a:endParaRPr>
          </a:p>
          <a:p>
            <a:pPr marL="0" lvl="0" indent="0" algn="just" rtl="0">
              <a:lnSpc>
                <a:spcPct val="115000"/>
              </a:lnSpc>
              <a:spcBef>
                <a:spcPts val="400"/>
              </a:spcBef>
              <a:spcAft>
                <a:spcPts val="0"/>
              </a:spcAft>
              <a:buNone/>
            </a:pPr>
            <a:r>
              <a:rPr lang="en-US" sz="2200">
                <a:solidFill>
                  <a:srgbClr val="212529"/>
                </a:solidFill>
                <a:latin typeface="Times New Roman"/>
                <a:ea typeface="Times New Roman"/>
                <a:cs typeface="Times New Roman"/>
                <a:sym typeface="Times New Roman"/>
              </a:rPr>
              <a:t>If the image is 3D and the database contains 3D images, then matching will take place without any changes being made to the image.</a:t>
            </a:r>
            <a:endParaRPr sz="2200">
              <a:solidFill>
                <a:srgbClr val="212529"/>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en-US" sz="2200">
                <a:solidFill>
                  <a:srgbClr val="212529"/>
                </a:solidFill>
                <a:latin typeface="Times New Roman"/>
                <a:ea typeface="Times New Roman"/>
                <a:cs typeface="Times New Roman"/>
                <a:sym typeface="Times New Roman"/>
              </a:rPr>
              <a:t>When a 3D image is taken, different points (usually three) are identified. For example, the outside of the </a:t>
            </a:r>
            <a:r>
              <a:rPr lang="en-US" sz="2200" u="sng">
                <a:solidFill>
                  <a:srgbClr val="0B5BA4"/>
                </a:solid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eye</a:t>
            </a:r>
            <a:r>
              <a:rPr lang="en-US" sz="2200">
                <a:solidFill>
                  <a:srgbClr val="212529"/>
                </a:solidFill>
                <a:latin typeface="Times New Roman"/>
                <a:ea typeface="Times New Roman"/>
                <a:cs typeface="Times New Roman"/>
                <a:sym typeface="Times New Roman"/>
              </a:rPr>
              <a:t>, the inside of the eye and the tip of the nose will be pulled out and measured.</a:t>
            </a:r>
            <a:endParaRPr sz="2200">
              <a:solidFill>
                <a:srgbClr val="212529"/>
              </a:solidFill>
              <a:latin typeface="Times New Roman"/>
              <a:ea typeface="Times New Roman"/>
              <a:cs typeface="Times New Roman"/>
              <a:sym typeface="Times New Roman"/>
            </a:endParaRPr>
          </a:p>
          <a:p>
            <a:pPr marL="0" lvl="0" indent="0" algn="just" rtl="0">
              <a:lnSpc>
                <a:spcPct val="115000"/>
              </a:lnSpc>
              <a:spcBef>
                <a:spcPts val="1400"/>
              </a:spcBef>
              <a:spcAft>
                <a:spcPts val="0"/>
              </a:spcAft>
              <a:buNone/>
            </a:pPr>
            <a:r>
              <a:rPr lang="en-US" sz="2500" b="1">
                <a:solidFill>
                  <a:srgbClr val="212529"/>
                </a:solidFill>
                <a:highlight>
                  <a:srgbClr val="FFFFFF"/>
                </a:highlight>
                <a:latin typeface="Times New Roman"/>
                <a:ea typeface="Times New Roman"/>
                <a:cs typeface="Times New Roman"/>
                <a:sym typeface="Times New Roman"/>
              </a:rPr>
              <a:t>Verification or Identification</a:t>
            </a:r>
            <a:endParaRPr sz="2500" b="1">
              <a:solidFill>
                <a:srgbClr val="212529"/>
              </a:solidFill>
              <a:highlight>
                <a:srgbClr val="FFFFFF"/>
              </a:highlight>
              <a:latin typeface="Times New Roman"/>
              <a:ea typeface="Times New Roman"/>
              <a:cs typeface="Times New Roman"/>
              <a:sym typeface="Times New Roman"/>
            </a:endParaRPr>
          </a:p>
          <a:p>
            <a:pPr marL="0" lvl="0" indent="0" algn="just" rtl="0">
              <a:lnSpc>
                <a:spcPct val="136363"/>
              </a:lnSpc>
              <a:spcBef>
                <a:spcPts val="400"/>
              </a:spcBef>
              <a:spcAft>
                <a:spcPts val="1200"/>
              </a:spcAft>
              <a:buNone/>
            </a:pPr>
            <a:r>
              <a:rPr lang="en-US" sz="2200">
                <a:solidFill>
                  <a:srgbClr val="212529"/>
                </a:solidFill>
                <a:highlight>
                  <a:srgbClr val="FFFFFF"/>
                </a:highlight>
                <a:latin typeface="Times New Roman"/>
                <a:ea typeface="Times New Roman"/>
                <a:cs typeface="Times New Roman"/>
                <a:sym typeface="Times New Roman"/>
              </a:rPr>
              <a:t>In verification, an image is matched to only one image in the database (1:1). For example, an image taken of a subject may be matched to an image in the Department of Motor Vehicles database to verify the subject is who he says he is. If identification is the goal, then the image is compared to all images in the database resulting in a score for each potential match (1:N). In this instance, you may take an image and compare it to a database of mug shots to identify who the subject is.</a:t>
            </a:r>
            <a:endParaRPr sz="2200">
              <a:solidFill>
                <a:srgbClr val="212529"/>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116"/>
          <p:cNvPicPr preferRelativeResize="0"/>
          <p:nvPr/>
        </p:nvPicPr>
        <p:blipFill>
          <a:blip r:embed="rId3">
            <a:alphaModFix/>
          </a:blip>
          <a:stretch>
            <a:fillRect/>
          </a:stretch>
        </p:blipFill>
        <p:spPr>
          <a:xfrm>
            <a:off x="152400" y="0"/>
            <a:ext cx="8991600" cy="70104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17"/>
          <p:cNvSpPr txBox="1"/>
          <p:nvPr/>
        </p:nvSpPr>
        <p:spPr>
          <a:xfrm>
            <a:off x="0" y="0"/>
            <a:ext cx="9024600" cy="6858000"/>
          </a:xfrm>
          <a:prstGeom prst="rect">
            <a:avLst/>
          </a:prstGeom>
          <a:noFill/>
          <a:ln>
            <a:noFill/>
          </a:ln>
        </p:spPr>
        <p:txBody>
          <a:bodyPr spcFirstLastPara="1" wrap="square" lIns="91425" tIns="91425" rIns="91425" bIns="91425" anchor="t" anchorCtr="0">
            <a:noAutofit/>
          </a:bodyPr>
          <a:lstStyle/>
          <a:p>
            <a:pPr marL="0" lvl="0" indent="0" algn="l" rtl="0">
              <a:lnSpc>
                <a:spcPct val="136363"/>
              </a:lnSpc>
              <a:spcBef>
                <a:spcPts val="0"/>
              </a:spcBef>
              <a:spcAft>
                <a:spcPts val="0"/>
              </a:spcAft>
              <a:buNone/>
            </a:pPr>
            <a:r>
              <a:rPr lang="en-US" sz="3100" b="1">
                <a:solidFill>
                  <a:srgbClr val="212529"/>
                </a:solidFill>
                <a:highlight>
                  <a:srgbClr val="FFFFFF"/>
                </a:highlight>
                <a:latin typeface="Algerian"/>
                <a:ea typeface="Algerian"/>
                <a:cs typeface="Algerian"/>
                <a:sym typeface="Algerian"/>
              </a:rPr>
              <a:t>Surface Texture Analysis</a:t>
            </a:r>
            <a:endParaRPr sz="3100" b="1">
              <a:solidFill>
                <a:srgbClr val="212529"/>
              </a:solidFill>
              <a:highlight>
                <a:srgbClr val="FFFFFF"/>
              </a:highlight>
              <a:latin typeface="Algerian"/>
              <a:ea typeface="Algerian"/>
              <a:cs typeface="Algerian"/>
              <a:sym typeface="Algerian"/>
            </a:endParaRPr>
          </a:p>
          <a:p>
            <a:pPr marL="0" lvl="0" indent="0" algn="l" rtl="0">
              <a:lnSpc>
                <a:spcPct val="136363"/>
              </a:lnSpc>
              <a:spcBef>
                <a:spcPts val="1200"/>
              </a:spcBef>
              <a:spcAft>
                <a:spcPts val="0"/>
              </a:spcAft>
              <a:buNone/>
            </a:pPr>
            <a:r>
              <a:rPr lang="en-US" sz="2300">
                <a:solidFill>
                  <a:srgbClr val="212529"/>
                </a:solidFill>
                <a:highlight>
                  <a:srgbClr val="FFFFFF"/>
                </a:highlight>
                <a:latin typeface="Times New Roman"/>
                <a:ea typeface="Times New Roman"/>
                <a:cs typeface="Times New Roman"/>
                <a:sym typeface="Times New Roman"/>
              </a:rPr>
              <a:t>A picture is taken of a patch of skin, called a </a:t>
            </a:r>
            <a:r>
              <a:rPr lang="en-US" sz="2400" b="1">
                <a:solidFill>
                  <a:schemeClr val="dk1"/>
                </a:solidFill>
                <a:highlight>
                  <a:srgbClr val="FFFFFF"/>
                </a:highlight>
                <a:latin typeface="Times New Roman"/>
                <a:ea typeface="Times New Roman"/>
                <a:cs typeface="Times New Roman"/>
                <a:sym typeface="Times New Roman"/>
              </a:rPr>
              <a:t>skinprint</a:t>
            </a:r>
            <a:r>
              <a:rPr lang="en-US" sz="2400">
                <a:solidFill>
                  <a:schemeClr val="dk1"/>
                </a:solidFill>
                <a:highlight>
                  <a:srgbClr val="FFFFFF"/>
                </a:highlight>
                <a:latin typeface="Times New Roman"/>
                <a:ea typeface="Times New Roman"/>
                <a:cs typeface="Times New Roman"/>
                <a:sym typeface="Times New Roman"/>
              </a:rPr>
              <a:t>. That patch is then broken up into smaller blocks. Using </a:t>
            </a:r>
            <a:r>
              <a:rPr lang="en-US" sz="2300" u="sng">
                <a:solidFill>
                  <a:srgbClr val="0B5BA4"/>
                </a:solidFill>
                <a:highlight>
                  <a:srgbClr val="FFFFFF"/>
                </a:highlight>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algorithms</a:t>
            </a:r>
            <a:r>
              <a:rPr lang="en-US" sz="2300">
                <a:solidFill>
                  <a:srgbClr val="212529"/>
                </a:solidFill>
                <a:highlight>
                  <a:srgbClr val="FFFFFF"/>
                </a:highlight>
                <a:latin typeface="Times New Roman"/>
                <a:ea typeface="Times New Roman"/>
                <a:cs typeface="Times New Roman"/>
                <a:sym typeface="Times New Roman"/>
              </a:rPr>
              <a:t> to turn the patch into a mathematical, measurable space, the system will then distinguish any lines, pores and the actual skin texture. It can identify differences between identical twins, which is not yet possible using facial recognition software alone.</a:t>
            </a:r>
            <a:endParaRPr sz="2300">
              <a:solidFill>
                <a:srgbClr val="212529"/>
              </a:solidFill>
              <a:highlight>
                <a:srgbClr val="FFFFFF"/>
              </a:highlight>
              <a:latin typeface="Times New Roman"/>
              <a:ea typeface="Times New Roman"/>
              <a:cs typeface="Times New Roman"/>
              <a:sym typeface="Times New Roman"/>
            </a:endParaRPr>
          </a:p>
          <a:p>
            <a:pPr marL="0" lvl="0" indent="0" algn="l" rtl="0">
              <a:lnSpc>
                <a:spcPct val="136363"/>
              </a:lnSpc>
              <a:spcBef>
                <a:spcPts val="1200"/>
              </a:spcBef>
              <a:spcAft>
                <a:spcPts val="0"/>
              </a:spcAft>
              <a:buNone/>
            </a:pPr>
            <a:r>
              <a:rPr lang="en-US" sz="2300">
                <a:solidFill>
                  <a:srgbClr val="212529"/>
                </a:solidFill>
                <a:highlight>
                  <a:srgbClr val="FFFFFF"/>
                </a:highlight>
                <a:latin typeface="Times New Roman"/>
                <a:ea typeface="Times New Roman"/>
                <a:cs typeface="Times New Roman"/>
                <a:sym typeface="Times New Roman"/>
              </a:rPr>
              <a:t>·</a:t>
            </a:r>
            <a:r>
              <a:rPr lang="en-US" sz="2000">
                <a:solidFill>
                  <a:srgbClr val="212529"/>
                </a:solidFill>
                <a:highlight>
                  <a:srgbClr val="FFFFFF"/>
                </a:highlight>
                <a:latin typeface="Times New Roman"/>
                <a:ea typeface="Times New Roman"/>
                <a:cs typeface="Times New Roman"/>
                <a:sym typeface="Times New Roman"/>
              </a:rPr>
              <a:t>         </a:t>
            </a:r>
            <a:r>
              <a:rPr lang="en-US" sz="2300">
                <a:solidFill>
                  <a:srgbClr val="212529"/>
                </a:solidFill>
                <a:highlight>
                  <a:srgbClr val="FFFFFF"/>
                </a:highlight>
                <a:latin typeface="Times New Roman"/>
                <a:ea typeface="Times New Roman"/>
                <a:cs typeface="Times New Roman"/>
                <a:sym typeface="Times New Roman"/>
              </a:rPr>
              <a:t>Significant glare on eyeglasses or wearing </a:t>
            </a:r>
            <a:r>
              <a:rPr lang="en-US" sz="2300">
                <a:solidFill>
                  <a:srgbClr val="0B5BA4"/>
                </a:solidFill>
                <a:highlight>
                  <a:srgbClr val="FFFFFF"/>
                </a:highlight>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sunglasses</a:t>
            </a:r>
            <a:endParaRPr sz="2300">
              <a:solidFill>
                <a:srgbClr val="0B5BA4"/>
              </a:solidFill>
              <a:highlight>
                <a:srgbClr val="FFFFFF"/>
              </a:highlight>
              <a:latin typeface="Times New Roman"/>
              <a:ea typeface="Times New Roman"/>
              <a:cs typeface="Times New Roman"/>
              <a:sym typeface="Times New Roman"/>
            </a:endParaRPr>
          </a:p>
          <a:p>
            <a:pPr marL="0" lvl="0" indent="0" algn="l" rtl="0">
              <a:lnSpc>
                <a:spcPct val="136363"/>
              </a:lnSpc>
              <a:spcBef>
                <a:spcPts val="1200"/>
              </a:spcBef>
              <a:spcAft>
                <a:spcPts val="0"/>
              </a:spcAft>
              <a:buNone/>
            </a:pPr>
            <a:r>
              <a:rPr lang="en-US" sz="2300">
                <a:solidFill>
                  <a:srgbClr val="212529"/>
                </a:solidFill>
                <a:highlight>
                  <a:srgbClr val="FFFFFF"/>
                </a:highlight>
                <a:latin typeface="Times New Roman"/>
                <a:ea typeface="Times New Roman"/>
                <a:cs typeface="Times New Roman"/>
                <a:sym typeface="Times New Roman"/>
              </a:rPr>
              <a:t>·</a:t>
            </a:r>
            <a:r>
              <a:rPr lang="en-US" sz="2000">
                <a:solidFill>
                  <a:srgbClr val="212529"/>
                </a:solidFill>
                <a:highlight>
                  <a:srgbClr val="FFFFFF"/>
                </a:highlight>
                <a:latin typeface="Times New Roman"/>
                <a:ea typeface="Times New Roman"/>
                <a:cs typeface="Times New Roman"/>
                <a:sym typeface="Times New Roman"/>
              </a:rPr>
              <a:t>         </a:t>
            </a:r>
            <a:r>
              <a:rPr lang="en-US" sz="2300">
                <a:solidFill>
                  <a:srgbClr val="212529"/>
                </a:solidFill>
                <a:highlight>
                  <a:srgbClr val="FFFFFF"/>
                </a:highlight>
                <a:latin typeface="Times New Roman"/>
                <a:ea typeface="Times New Roman"/>
                <a:cs typeface="Times New Roman"/>
                <a:sym typeface="Times New Roman"/>
              </a:rPr>
              <a:t>Long hair obscuring the central part of the face</a:t>
            </a:r>
            <a:endParaRPr sz="2300">
              <a:solidFill>
                <a:srgbClr val="212529"/>
              </a:solidFill>
              <a:highlight>
                <a:srgbClr val="FFFFFF"/>
              </a:highlight>
              <a:latin typeface="Times New Roman"/>
              <a:ea typeface="Times New Roman"/>
              <a:cs typeface="Times New Roman"/>
              <a:sym typeface="Times New Roman"/>
            </a:endParaRPr>
          </a:p>
          <a:p>
            <a:pPr marL="0" lvl="0" indent="0" algn="l" rtl="0">
              <a:lnSpc>
                <a:spcPct val="136363"/>
              </a:lnSpc>
              <a:spcBef>
                <a:spcPts val="1200"/>
              </a:spcBef>
              <a:spcAft>
                <a:spcPts val="0"/>
              </a:spcAft>
              <a:buNone/>
            </a:pPr>
            <a:r>
              <a:rPr lang="en-US" sz="2300">
                <a:solidFill>
                  <a:srgbClr val="212529"/>
                </a:solidFill>
                <a:highlight>
                  <a:srgbClr val="FFFFFF"/>
                </a:highlight>
                <a:latin typeface="Times New Roman"/>
                <a:ea typeface="Times New Roman"/>
                <a:cs typeface="Times New Roman"/>
                <a:sym typeface="Times New Roman"/>
              </a:rPr>
              <a:t>·</a:t>
            </a:r>
            <a:r>
              <a:rPr lang="en-US" sz="2000">
                <a:solidFill>
                  <a:srgbClr val="212529"/>
                </a:solidFill>
                <a:highlight>
                  <a:srgbClr val="FFFFFF"/>
                </a:highlight>
                <a:latin typeface="Times New Roman"/>
                <a:ea typeface="Times New Roman"/>
                <a:cs typeface="Times New Roman"/>
                <a:sym typeface="Times New Roman"/>
              </a:rPr>
              <a:t>         </a:t>
            </a:r>
            <a:r>
              <a:rPr lang="en-US" sz="2300">
                <a:solidFill>
                  <a:srgbClr val="212529"/>
                </a:solidFill>
                <a:highlight>
                  <a:srgbClr val="FFFFFF"/>
                </a:highlight>
                <a:latin typeface="Times New Roman"/>
                <a:ea typeface="Times New Roman"/>
                <a:cs typeface="Times New Roman"/>
                <a:sym typeface="Times New Roman"/>
              </a:rPr>
              <a:t>Poor lighting that would cause the face to be over- or under-exposed</a:t>
            </a:r>
            <a:endParaRPr sz="2300">
              <a:solidFill>
                <a:srgbClr val="212529"/>
              </a:solidFill>
              <a:highlight>
                <a:srgbClr val="FFFFFF"/>
              </a:highlight>
              <a:latin typeface="Times New Roman"/>
              <a:ea typeface="Times New Roman"/>
              <a:cs typeface="Times New Roman"/>
              <a:sym typeface="Times New Roman"/>
            </a:endParaRPr>
          </a:p>
          <a:p>
            <a:pPr marL="0" lvl="0" indent="0" algn="l" rtl="0">
              <a:lnSpc>
                <a:spcPct val="136363"/>
              </a:lnSpc>
              <a:spcBef>
                <a:spcPts val="1200"/>
              </a:spcBef>
              <a:spcAft>
                <a:spcPts val="0"/>
              </a:spcAft>
              <a:buNone/>
            </a:pPr>
            <a:r>
              <a:rPr lang="en-US" sz="2300">
                <a:solidFill>
                  <a:srgbClr val="212529"/>
                </a:solidFill>
                <a:highlight>
                  <a:srgbClr val="FFFFFF"/>
                </a:highlight>
                <a:latin typeface="Times New Roman"/>
                <a:ea typeface="Times New Roman"/>
                <a:cs typeface="Times New Roman"/>
                <a:sym typeface="Times New Roman"/>
              </a:rPr>
              <a:t>·</a:t>
            </a:r>
            <a:r>
              <a:rPr lang="en-US" sz="2000">
                <a:solidFill>
                  <a:srgbClr val="212529"/>
                </a:solidFill>
                <a:highlight>
                  <a:srgbClr val="FFFFFF"/>
                </a:highlight>
                <a:latin typeface="Times New Roman"/>
                <a:ea typeface="Times New Roman"/>
                <a:cs typeface="Times New Roman"/>
                <a:sym typeface="Times New Roman"/>
              </a:rPr>
              <a:t>         </a:t>
            </a:r>
            <a:r>
              <a:rPr lang="en-US" sz="2300">
                <a:solidFill>
                  <a:srgbClr val="212529"/>
                </a:solidFill>
                <a:highlight>
                  <a:srgbClr val="FFFFFF"/>
                </a:highlight>
                <a:latin typeface="Times New Roman"/>
                <a:ea typeface="Times New Roman"/>
                <a:cs typeface="Times New Roman"/>
                <a:sym typeface="Times New Roman"/>
              </a:rPr>
              <a:t>Lack of resolution (image was taken too far away)</a:t>
            </a:r>
            <a:endParaRPr sz="2300">
              <a:solidFill>
                <a:srgbClr val="212529"/>
              </a:solidFill>
              <a:highlight>
                <a:srgbClr val="FFFFFF"/>
              </a:highlight>
              <a:latin typeface="Times New Roman"/>
              <a:ea typeface="Times New Roman"/>
              <a:cs typeface="Times New Roman"/>
              <a:sym typeface="Times New Roman"/>
            </a:endParaRPr>
          </a:p>
          <a:p>
            <a:pPr marL="0" lvl="0" indent="0" algn="l" rtl="0">
              <a:lnSpc>
                <a:spcPct val="136363"/>
              </a:lnSpc>
              <a:spcBef>
                <a:spcPts val="400"/>
              </a:spcBef>
              <a:spcAft>
                <a:spcPts val="1200"/>
              </a:spcAft>
              <a:buNone/>
            </a:pPr>
            <a:endParaRPr sz="2300" b="1">
              <a:solidFill>
                <a:srgbClr val="212529"/>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118"/>
          <p:cNvSpPr txBox="1"/>
          <p:nvPr/>
        </p:nvSpPr>
        <p:spPr>
          <a:xfrm>
            <a:off x="68700" y="71625"/>
            <a:ext cx="9006600" cy="6571500"/>
          </a:xfrm>
          <a:prstGeom prst="rect">
            <a:avLst/>
          </a:prstGeom>
          <a:noFill/>
          <a:ln>
            <a:noFill/>
          </a:ln>
        </p:spPr>
        <p:txBody>
          <a:bodyPr spcFirstLastPara="1" wrap="square" lIns="91425" tIns="91425" rIns="91425" bIns="91425" anchor="t" anchorCtr="0">
            <a:noAutofit/>
          </a:bodyPr>
          <a:lstStyle/>
          <a:p>
            <a:pPr marL="0" lvl="0" indent="0" algn="l" rtl="0">
              <a:lnSpc>
                <a:spcPct val="136363"/>
              </a:lnSpc>
              <a:spcBef>
                <a:spcPts val="0"/>
              </a:spcBef>
              <a:spcAft>
                <a:spcPts val="0"/>
              </a:spcAft>
              <a:buNone/>
            </a:pPr>
            <a:r>
              <a:rPr lang="en-US" sz="3100" b="1">
                <a:solidFill>
                  <a:srgbClr val="212529"/>
                </a:solidFill>
                <a:highlight>
                  <a:srgbClr val="FFFFFF"/>
                </a:highlight>
                <a:latin typeface="Algerian"/>
                <a:ea typeface="Algerian"/>
                <a:cs typeface="Algerian"/>
                <a:sym typeface="Algerian"/>
              </a:rPr>
              <a:t>Facial recognition system uses</a:t>
            </a:r>
            <a:endParaRPr sz="3100" b="1">
              <a:solidFill>
                <a:srgbClr val="212529"/>
              </a:solidFill>
              <a:highlight>
                <a:srgbClr val="FFFFFF"/>
              </a:highlight>
              <a:latin typeface="Algerian"/>
              <a:ea typeface="Algerian"/>
              <a:cs typeface="Algerian"/>
              <a:sym typeface="Algerian"/>
            </a:endParaRPr>
          </a:p>
          <a:p>
            <a:pPr marL="0" lvl="0" indent="0" algn="l" rtl="0">
              <a:lnSpc>
                <a:spcPct val="136363"/>
              </a:lnSpc>
              <a:spcBef>
                <a:spcPts val="1200"/>
              </a:spcBef>
              <a:spcAft>
                <a:spcPts val="0"/>
              </a:spcAft>
              <a:buNone/>
            </a:pPr>
            <a:r>
              <a:rPr lang="en-US" sz="2500">
                <a:solidFill>
                  <a:srgbClr val="212529"/>
                </a:solidFill>
                <a:highlight>
                  <a:srgbClr val="FFFFFF"/>
                </a:highlight>
                <a:latin typeface="Times New Roman"/>
                <a:ea typeface="Times New Roman"/>
                <a:cs typeface="Times New Roman"/>
                <a:sym typeface="Times New Roman"/>
              </a:rPr>
              <a:t>	For security and to eliminate voter fraud</a:t>
            </a:r>
            <a:endParaRPr sz="2500">
              <a:solidFill>
                <a:srgbClr val="212529"/>
              </a:solidFill>
              <a:highlight>
                <a:srgbClr val="FFFFFF"/>
              </a:highlight>
              <a:latin typeface="Times New Roman"/>
              <a:ea typeface="Times New Roman"/>
              <a:cs typeface="Times New Roman"/>
              <a:sym typeface="Times New Roman"/>
            </a:endParaRPr>
          </a:p>
          <a:p>
            <a:pPr marL="0" lvl="0" indent="0" algn="l" rtl="0">
              <a:lnSpc>
                <a:spcPct val="136363"/>
              </a:lnSpc>
              <a:spcBef>
                <a:spcPts val="1200"/>
              </a:spcBef>
              <a:spcAft>
                <a:spcPts val="0"/>
              </a:spcAft>
              <a:buNone/>
            </a:pPr>
            <a:r>
              <a:rPr lang="en-US" sz="2500">
                <a:solidFill>
                  <a:srgbClr val="212529"/>
                </a:solidFill>
                <a:highlight>
                  <a:srgbClr val="FFFFFF"/>
                </a:highlight>
                <a:latin typeface="Times New Roman"/>
                <a:ea typeface="Times New Roman"/>
                <a:cs typeface="Times New Roman"/>
                <a:sym typeface="Times New Roman"/>
              </a:rPr>
              <a:t>	</a:t>
            </a:r>
            <a:r>
              <a:rPr lang="en-US" sz="2500" b="1">
                <a:solidFill>
                  <a:srgbClr val="212529"/>
                </a:solidFill>
                <a:highlight>
                  <a:srgbClr val="FFFFFF"/>
                </a:highlight>
                <a:latin typeface="Times New Roman"/>
                <a:ea typeface="Times New Roman"/>
                <a:cs typeface="Times New Roman"/>
                <a:sym typeface="Times New Roman"/>
              </a:rPr>
              <a:t>US-VISIT</a:t>
            </a:r>
            <a:r>
              <a:rPr lang="en-US" sz="2500">
                <a:solidFill>
                  <a:srgbClr val="212529"/>
                </a:solidFill>
                <a:highlight>
                  <a:srgbClr val="FFFFFF"/>
                </a:highlight>
                <a:latin typeface="Times New Roman"/>
                <a:ea typeface="Times New Roman"/>
                <a:cs typeface="Times New Roman"/>
                <a:sym typeface="Times New Roman"/>
              </a:rPr>
              <a:t> (United States Visitor and Immigrant Status Indicator Technology), </a:t>
            </a:r>
            <a:endParaRPr sz="2500">
              <a:solidFill>
                <a:srgbClr val="212529"/>
              </a:solidFill>
              <a:highlight>
                <a:srgbClr val="FFFFFF"/>
              </a:highlight>
              <a:latin typeface="Times New Roman"/>
              <a:ea typeface="Times New Roman"/>
              <a:cs typeface="Times New Roman"/>
              <a:sym typeface="Times New Roman"/>
            </a:endParaRPr>
          </a:p>
          <a:p>
            <a:pPr marL="0" lvl="0" indent="0" algn="l" rtl="0">
              <a:lnSpc>
                <a:spcPct val="136363"/>
              </a:lnSpc>
              <a:spcBef>
                <a:spcPts val="1200"/>
              </a:spcBef>
              <a:spcAft>
                <a:spcPts val="1200"/>
              </a:spcAft>
              <a:buNone/>
            </a:pPr>
            <a:r>
              <a:rPr lang="en-US" sz="2500">
                <a:solidFill>
                  <a:srgbClr val="212529"/>
                </a:solidFill>
                <a:highlight>
                  <a:srgbClr val="FFFFFF"/>
                </a:highlight>
                <a:latin typeface="Times New Roman"/>
                <a:ea typeface="Times New Roman"/>
                <a:cs typeface="Times New Roman"/>
                <a:sym typeface="Times New Roman"/>
              </a:rPr>
              <a:t>	</a:t>
            </a:r>
            <a:r>
              <a:rPr lang="en-US" sz="2800">
                <a:solidFill>
                  <a:srgbClr val="0B5BA4"/>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ATM</a:t>
            </a:r>
            <a:r>
              <a:rPr lang="en-US" sz="2800">
                <a:solidFill>
                  <a:srgbClr val="212529"/>
                </a:solidFill>
                <a:highlight>
                  <a:srgbClr val="FFFFFF"/>
                </a:highlight>
                <a:latin typeface="Times New Roman"/>
                <a:ea typeface="Times New Roman"/>
                <a:cs typeface="Times New Roman"/>
                <a:sym typeface="Times New Roman"/>
              </a:rPr>
              <a:t> and check-cashing security.</a:t>
            </a:r>
            <a:endParaRPr sz="2500">
              <a:solidFill>
                <a:srgbClr val="212529"/>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1" descr="How to Use Android Fingerprint Security - YouTube"/>
          <p:cNvPicPr preferRelativeResize="0"/>
          <p:nvPr/>
        </p:nvPicPr>
        <p:blipFill rotWithShape="1">
          <a:blip r:embed="rId3">
            <a:alphaModFix/>
          </a:blip>
          <a:srcRect/>
          <a:stretch/>
        </p:blipFill>
        <p:spPr>
          <a:xfrm>
            <a:off x="762000" y="1314450"/>
            <a:ext cx="7010400" cy="39433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119"/>
          <p:cNvSpPr txBox="1"/>
          <p:nvPr/>
        </p:nvSpPr>
        <p:spPr>
          <a:xfrm>
            <a:off x="0" y="0"/>
            <a:ext cx="9144000" cy="6732600"/>
          </a:xfrm>
          <a:prstGeom prst="rect">
            <a:avLst/>
          </a:prstGeom>
          <a:noFill/>
          <a:ln>
            <a:noFill/>
          </a:ln>
        </p:spPr>
        <p:txBody>
          <a:bodyPr spcFirstLastPara="1" wrap="square" lIns="91425" tIns="91425" rIns="91425" bIns="91425" anchor="t" anchorCtr="0">
            <a:noAutofit/>
          </a:bodyPr>
          <a:lstStyle/>
          <a:p>
            <a:pPr marL="0" lvl="0" indent="0" algn="l" rtl="0">
              <a:lnSpc>
                <a:spcPct val="136363"/>
              </a:lnSpc>
              <a:spcBef>
                <a:spcPts val="0"/>
              </a:spcBef>
              <a:spcAft>
                <a:spcPts val="0"/>
              </a:spcAft>
              <a:buNone/>
            </a:pPr>
            <a:r>
              <a:rPr lang="en-US" sz="3100" b="1">
                <a:solidFill>
                  <a:srgbClr val="212529"/>
                </a:solidFill>
                <a:highlight>
                  <a:schemeClr val="lt1"/>
                </a:highlight>
                <a:latin typeface="Algerian"/>
                <a:ea typeface="Algerian"/>
                <a:cs typeface="Algerian"/>
                <a:sym typeface="Algerian"/>
              </a:rPr>
              <a:t>voice recognition system </a:t>
            </a:r>
            <a:endParaRPr sz="3100" b="1">
              <a:solidFill>
                <a:srgbClr val="212529"/>
              </a:solidFill>
              <a:highlight>
                <a:schemeClr val="lt1"/>
              </a:highlight>
              <a:latin typeface="Algerian"/>
              <a:ea typeface="Algerian"/>
              <a:cs typeface="Algerian"/>
              <a:sym typeface="Algerian"/>
            </a:endParaRPr>
          </a:p>
          <a:p>
            <a:pPr marL="457200" lvl="0" indent="-406400" algn="just" rtl="0">
              <a:lnSpc>
                <a:spcPct val="136363"/>
              </a:lnSpc>
              <a:spcBef>
                <a:spcPts val="1200"/>
              </a:spcBef>
              <a:spcAft>
                <a:spcPts val="0"/>
              </a:spcAft>
              <a:buSzPts val="2800"/>
              <a:buChar char="❖"/>
            </a:pPr>
            <a:r>
              <a:rPr lang="en-US" sz="2600">
                <a:solidFill>
                  <a:schemeClr val="dk1"/>
                </a:solidFill>
                <a:highlight>
                  <a:srgbClr val="FFFFFF"/>
                </a:highlight>
                <a:latin typeface="Libre Baskerville"/>
                <a:ea typeface="Libre Baskerville"/>
                <a:cs typeface="Libre Baskerville"/>
                <a:sym typeface="Libre Baskerville"/>
              </a:rPr>
              <a:t>Speaker recognition /voice authentication</a:t>
            </a:r>
            <a:endParaRPr sz="2600">
              <a:solidFill>
                <a:schemeClr val="dk1"/>
              </a:solidFill>
              <a:highlight>
                <a:srgbClr val="FFFFFF"/>
              </a:highlight>
              <a:latin typeface="Libre Baskerville"/>
              <a:ea typeface="Libre Baskerville"/>
              <a:cs typeface="Libre Baskerville"/>
              <a:sym typeface="Libre Baskerville"/>
            </a:endParaRPr>
          </a:p>
          <a:p>
            <a:pPr marL="457200" lvl="0" indent="-406400" algn="just" rtl="0">
              <a:lnSpc>
                <a:spcPct val="136363"/>
              </a:lnSpc>
              <a:spcBef>
                <a:spcPts val="0"/>
              </a:spcBef>
              <a:spcAft>
                <a:spcPts val="0"/>
              </a:spcAft>
              <a:buClr>
                <a:schemeClr val="dk1"/>
              </a:buClr>
              <a:buSzPts val="2800"/>
              <a:buFont typeface="Libre Baskerville"/>
              <a:buChar char="❖"/>
            </a:pPr>
            <a:r>
              <a:rPr lang="en-US" sz="2600">
                <a:solidFill>
                  <a:schemeClr val="dk1"/>
                </a:solidFill>
                <a:highlight>
                  <a:srgbClr val="FFFFFF"/>
                </a:highlight>
                <a:latin typeface="Libre Baskerville"/>
                <a:ea typeface="Libre Baskerville"/>
                <a:cs typeface="Libre Baskerville"/>
                <a:sym typeface="Libre Baskerville"/>
              </a:rPr>
              <a:t>Analyzes of a person’s voice to verify their identity</a:t>
            </a:r>
            <a:endParaRPr sz="2600">
              <a:solidFill>
                <a:schemeClr val="dk1"/>
              </a:solidFill>
              <a:highlight>
                <a:srgbClr val="FFFFFF"/>
              </a:highlight>
              <a:latin typeface="Libre Baskerville"/>
              <a:ea typeface="Libre Baskerville"/>
              <a:cs typeface="Libre Baskerville"/>
              <a:sym typeface="Libre Baskerville"/>
            </a:endParaRPr>
          </a:p>
          <a:p>
            <a:pPr marL="457200" lvl="0" indent="-400050" algn="just" rtl="0">
              <a:lnSpc>
                <a:spcPct val="136363"/>
              </a:lnSpc>
              <a:spcBef>
                <a:spcPts val="0"/>
              </a:spcBef>
              <a:spcAft>
                <a:spcPts val="0"/>
              </a:spcAft>
              <a:buClr>
                <a:schemeClr val="dk1"/>
              </a:buClr>
              <a:buSzPts val="2700"/>
              <a:buFont typeface="Libre Baskerville"/>
              <a:buChar char="❖"/>
            </a:pPr>
            <a:r>
              <a:rPr lang="en-US" sz="2800">
                <a:solidFill>
                  <a:schemeClr val="dk1"/>
                </a:solidFill>
                <a:highlight>
                  <a:srgbClr val="FFFFFF"/>
                </a:highlight>
                <a:latin typeface="Libre Baskerville"/>
                <a:ea typeface="Libre Baskerville"/>
                <a:cs typeface="Libre Baskerville"/>
                <a:sym typeface="Libre Baskerville"/>
              </a:rPr>
              <a:t>Airways </a:t>
            </a:r>
            <a:r>
              <a:rPr lang="en-US" sz="2600">
                <a:solidFill>
                  <a:schemeClr val="dk1"/>
                </a:solidFill>
                <a:highlight>
                  <a:srgbClr val="FFFFFF"/>
                </a:highlight>
                <a:latin typeface="Libre Baskerville"/>
                <a:ea typeface="Libre Baskerville"/>
                <a:cs typeface="Libre Baskerville"/>
                <a:sym typeface="Libre Baskerville"/>
              </a:rPr>
              <a:t>,soft-tissue cavities, shape and movement of the mouth and jaw, influence voice patterns to create a unique “</a:t>
            </a:r>
            <a:r>
              <a:rPr lang="en-US" sz="2600" b="1">
                <a:solidFill>
                  <a:schemeClr val="dk1"/>
                </a:solidFill>
                <a:highlight>
                  <a:srgbClr val="FFFFFF"/>
                </a:highlight>
                <a:latin typeface="Libre Baskerville"/>
                <a:ea typeface="Libre Baskerville"/>
                <a:cs typeface="Libre Baskerville"/>
                <a:sym typeface="Libre Baskerville"/>
              </a:rPr>
              <a:t>voiceprint</a:t>
            </a:r>
            <a:r>
              <a:rPr lang="en-US" sz="2600">
                <a:solidFill>
                  <a:schemeClr val="dk1"/>
                </a:solidFill>
                <a:highlight>
                  <a:srgbClr val="FFFFFF"/>
                </a:highlight>
                <a:latin typeface="Libre Baskerville"/>
                <a:ea typeface="Libre Baskerville"/>
                <a:cs typeface="Libre Baskerville"/>
                <a:sym typeface="Libre Baskerville"/>
              </a:rPr>
              <a:t>”</a:t>
            </a:r>
            <a:endParaRPr sz="2600">
              <a:solidFill>
                <a:schemeClr val="dk1"/>
              </a:solidFill>
              <a:highlight>
                <a:srgbClr val="FFFFFF"/>
              </a:highlight>
              <a:latin typeface="Libre Baskerville"/>
              <a:ea typeface="Libre Baskerville"/>
              <a:cs typeface="Libre Baskerville"/>
              <a:sym typeface="Libre Baskerville"/>
            </a:endParaRPr>
          </a:p>
          <a:p>
            <a:pPr marL="457200" lvl="0" indent="-393700" algn="just" rtl="0">
              <a:lnSpc>
                <a:spcPct val="136363"/>
              </a:lnSpc>
              <a:spcBef>
                <a:spcPts val="0"/>
              </a:spcBef>
              <a:spcAft>
                <a:spcPts val="0"/>
              </a:spcAft>
              <a:buClr>
                <a:schemeClr val="dk1"/>
              </a:buClr>
              <a:buSzPts val="2600"/>
              <a:buFont typeface="Libre Baskerville"/>
              <a:buChar char="❖"/>
            </a:pPr>
            <a:r>
              <a:rPr lang="en-US" sz="2600">
                <a:solidFill>
                  <a:schemeClr val="dk1"/>
                </a:solidFill>
                <a:latin typeface="Libre Baskerville"/>
                <a:ea typeface="Libre Baskerville"/>
                <a:cs typeface="Libre Baskerville"/>
                <a:sym typeface="Libre Baskerville"/>
              </a:rPr>
              <a:t>Combination of both physiological and behavioral modalities</a:t>
            </a:r>
            <a:endParaRPr sz="4000">
              <a:solidFill>
                <a:schemeClr val="dk1"/>
              </a:solidFill>
              <a:highlight>
                <a:srgbClr val="FFFFFF"/>
              </a:highlight>
              <a:latin typeface="Libre Baskerville"/>
              <a:ea typeface="Libre Baskerville"/>
              <a:cs typeface="Libre Baskerville"/>
              <a:sym typeface="Libre Baskerville"/>
            </a:endParaRPr>
          </a:p>
          <a:p>
            <a:pPr marL="0" lvl="0" indent="457200" algn="l" rtl="0">
              <a:lnSpc>
                <a:spcPct val="136363"/>
              </a:lnSpc>
              <a:spcBef>
                <a:spcPts val="1200"/>
              </a:spcBef>
              <a:spcAft>
                <a:spcPts val="0"/>
              </a:spcAft>
              <a:buNone/>
            </a:pPr>
            <a:endParaRPr sz="3900">
              <a:solidFill>
                <a:schemeClr val="dk1"/>
              </a:solidFill>
              <a:highlight>
                <a:srgbClr val="FFFFFF"/>
              </a:highlight>
              <a:latin typeface="Libre Baskerville"/>
              <a:ea typeface="Libre Baskerville"/>
              <a:cs typeface="Libre Baskerville"/>
              <a:sym typeface="Libre Baskerville"/>
            </a:endParaRPr>
          </a:p>
          <a:p>
            <a:pPr marL="0" lvl="0" indent="0" algn="l" rtl="0">
              <a:lnSpc>
                <a:spcPct val="136363"/>
              </a:lnSpc>
              <a:spcBef>
                <a:spcPts val="1200"/>
              </a:spcBef>
              <a:spcAft>
                <a:spcPts val="1200"/>
              </a:spcAft>
              <a:buNone/>
            </a:pPr>
            <a:r>
              <a:rPr lang="en-US" sz="2700">
                <a:solidFill>
                  <a:schemeClr val="dk1"/>
                </a:solidFill>
                <a:highlight>
                  <a:srgbClr val="FFFFFF"/>
                </a:highlight>
                <a:latin typeface="Libre Baskerville"/>
                <a:ea typeface="Libre Baskerville"/>
                <a:cs typeface="Libre Baskerville"/>
                <a:sym typeface="Libre Baskerville"/>
              </a:rPr>
              <a:t>	</a:t>
            </a:r>
            <a:endParaRPr sz="2700">
              <a:solidFill>
                <a:schemeClr val="dk1"/>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20"/>
          <p:cNvSpPr txBox="1"/>
          <p:nvPr/>
        </p:nvSpPr>
        <p:spPr>
          <a:xfrm>
            <a:off x="0" y="0"/>
            <a:ext cx="8970900" cy="6858000"/>
          </a:xfrm>
          <a:prstGeom prst="rect">
            <a:avLst/>
          </a:prstGeom>
          <a:noFill/>
          <a:ln>
            <a:noFill/>
          </a:ln>
        </p:spPr>
        <p:txBody>
          <a:bodyPr spcFirstLastPara="1" wrap="square" lIns="91425" tIns="91425" rIns="91425" bIns="91425" anchor="t" anchorCtr="0">
            <a:noAutofit/>
          </a:bodyPr>
          <a:lstStyle/>
          <a:p>
            <a:pPr marL="0" marR="25400" lvl="0" indent="0" algn="just" rtl="0">
              <a:lnSpc>
                <a:spcPct val="150000"/>
              </a:lnSpc>
              <a:spcBef>
                <a:spcPts val="600"/>
              </a:spcBef>
              <a:spcAft>
                <a:spcPts val="0"/>
              </a:spcAft>
              <a:buNone/>
            </a:pPr>
            <a:r>
              <a:rPr lang="en-US" sz="2300" b="1">
                <a:solidFill>
                  <a:schemeClr val="dk1"/>
                </a:solidFill>
                <a:latin typeface="Libre Baskerville"/>
                <a:ea typeface="Libre Baskerville"/>
                <a:cs typeface="Libre Baskerville"/>
                <a:sym typeface="Libre Baskerville"/>
              </a:rPr>
              <a:t>Physiological Component</a:t>
            </a:r>
            <a:r>
              <a:rPr lang="en-US" sz="2300">
                <a:solidFill>
                  <a:schemeClr val="dk1"/>
                </a:solidFill>
                <a:latin typeface="Libre Baskerville"/>
                <a:ea typeface="Libre Baskerville"/>
                <a:cs typeface="Libre Baskerville"/>
                <a:sym typeface="Libre Baskerville"/>
              </a:rPr>
              <a:t> − Physical shape, size, and health of a person’s vocal cord, and lips, teeth, tongue, and mouth cavity.</a:t>
            </a:r>
            <a:endParaRPr sz="2300">
              <a:solidFill>
                <a:schemeClr val="dk1"/>
              </a:solidFill>
              <a:latin typeface="Libre Baskerville"/>
              <a:ea typeface="Libre Baskerville"/>
              <a:cs typeface="Libre Baskerville"/>
              <a:sym typeface="Libre Baskerville"/>
            </a:endParaRPr>
          </a:p>
          <a:p>
            <a:pPr marL="0" lvl="0" indent="0" algn="just" rtl="0">
              <a:lnSpc>
                <a:spcPct val="150000"/>
              </a:lnSpc>
              <a:spcBef>
                <a:spcPts val="700"/>
              </a:spcBef>
              <a:spcAft>
                <a:spcPts val="0"/>
              </a:spcAft>
              <a:buNone/>
            </a:pPr>
            <a:r>
              <a:rPr lang="en-US" sz="2300" b="1">
                <a:solidFill>
                  <a:schemeClr val="dk1"/>
                </a:solidFill>
                <a:latin typeface="Libre Baskerville"/>
                <a:ea typeface="Libre Baskerville"/>
                <a:cs typeface="Libre Baskerville"/>
                <a:sym typeface="Libre Baskerville"/>
              </a:rPr>
              <a:t>Behavioral Component</a:t>
            </a:r>
            <a:r>
              <a:rPr lang="en-US" sz="2300">
                <a:solidFill>
                  <a:schemeClr val="dk1"/>
                </a:solidFill>
                <a:latin typeface="Libre Baskerville"/>
                <a:ea typeface="Libre Baskerville"/>
                <a:cs typeface="Libre Baskerville"/>
                <a:sym typeface="Libre Baskerville"/>
              </a:rPr>
              <a:t> − Emotional status of the person while speaking, accents, tone, pitch, pace of talking, mumbling, etc.</a:t>
            </a:r>
            <a:endParaRPr sz="2300">
              <a:solidFill>
                <a:schemeClr val="dk1"/>
              </a:solidFill>
              <a:latin typeface="Libre Baskerville"/>
              <a:ea typeface="Libre Baskerville"/>
              <a:cs typeface="Libre Baskerville"/>
              <a:sym typeface="Libre Baskerville"/>
            </a:endParaRPr>
          </a:p>
          <a:p>
            <a:pPr marL="0" lvl="0" indent="0" algn="just" rtl="0">
              <a:lnSpc>
                <a:spcPct val="115000"/>
              </a:lnSpc>
              <a:spcBef>
                <a:spcPts val="0"/>
              </a:spcBef>
              <a:spcAft>
                <a:spcPts val="0"/>
              </a:spcAft>
              <a:buNone/>
            </a:pPr>
            <a:endParaRPr sz="3200">
              <a:solidFill>
                <a:schemeClr val="dk1"/>
              </a:solidFill>
              <a:latin typeface="Libre Baskerville"/>
              <a:ea typeface="Libre Baskerville"/>
              <a:cs typeface="Libre Baskerville"/>
              <a:sym typeface="Libre Baskerville"/>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121"/>
          <p:cNvSpPr txBox="1"/>
          <p:nvPr/>
        </p:nvSpPr>
        <p:spPr>
          <a:xfrm>
            <a:off x="0" y="-125400"/>
            <a:ext cx="9144000" cy="710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sz="2000" b="1" dirty="0">
                <a:solidFill>
                  <a:schemeClr val="dk1"/>
                </a:solidFill>
                <a:latin typeface="Algerian"/>
                <a:ea typeface="Algerian"/>
                <a:cs typeface="Algerian"/>
                <a:sym typeface="Algerian"/>
              </a:rPr>
              <a:t>Voice Recognition System</a:t>
            </a:r>
            <a:endParaRPr sz="2000" b="1">
              <a:solidFill>
                <a:schemeClr val="dk1"/>
              </a:solidFill>
              <a:latin typeface="Algerian"/>
              <a:ea typeface="Algerian"/>
              <a:cs typeface="Algerian"/>
              <a:sym typeface="Algerian"/>
            </a:endParaRPr>
          </a:p>
          <a:p>
            <a:pPr marL="457200" marR="25400" lvl="0" indent="-361950" algn="just" rtl="0">
              <a:lnSpc>
                <a:spcPct val="200000"/>
              </a:lnSpc>
              <a:spcBef>
                <a:spcPts val="1200"/>
              </a:spcBef>
              <a:spcAft>
                <a:spcPts val="0"/>
              </a:spcAft>
              <a:buClr>
                <a:schemeClr val="dk1"/>
              </a:buClr>
              <a:buSzPts val="2100"/>
              <a:buFont typeface="Libre Baskerville"/>
              <a:buChar char="●"/>
            </a:pPr>
            <a:r>
              <a:rPr lang="en-US" sz="2000" dirty="0">
                <a:solidFill>
                  <a:schemeClr val="dk1"/>
                </a:solidFill>
                <a:latin typeface="Libre Baskerville"/>
                <a:ea typeface="Libre Baskerville"/>
                <a:cs typeface="Libre Baskerville"/>
                <a:sym typeface="Libre Baskerville"/>
              </a:rPr>
              <a:t>At the time of enrollment, the user needs to speak a word or phrase into a microphone. </a:t>
            </a:r>
            <a:endParaRPr sz="2000">
              <a:solidFill>
                <a:schemeClr val="dk1"/>
              </a:solidFill>
              <a:latin typeface="Libre Baskerville"/>
              <a:ea typeface="Libre Baskerville"/>
              <a:cs typeface="Libre Baskerville"/>
              <a:sym typeface="Libre Baskerville"/>
            </a:endParaRPr>
          </a:p>
          <a:p>
            <a:pPr marL="457200" marR="25400" lvl="0" indent="-361950" algn="just" rtl="0">
              <a:lnSpc>
                <a:spcPct val="200000"/>
              </a:lnSpc>
              <a:spcBef>
                <a:spcPts val="0"/>
              </a:spcBef>
              <a:spcAft>
                <a:spcPts val="0"/>
              </a:spcAft>
              <a:buClr>
                <a:schemeClr val="dk1"/>
              </a:buClr>
              <a:buSzPts val="2100"/>
              <a:buFont typeface="Libre Baskerville"/>
              <a:buChar char="●"/>
            </a:pPr>
            <a:r>
              <a:rPr lang="en-US" sz="2000" dirty="0">
                <a:solidFill>
                  <a:schemeClr val="dk1"/>
                </a:solidFill>
                <a:latin typeface="Libre Baskerville"/>
                <a:ea typeface="Libre Baskerville"/>
                <a:cs typeface="Libre Baskerville"/>
                <a:sym typeface="Libre Baskerville"/>
              </a:rPr>
              <a:t>This is necessary to acquire speech sample of a candidate.</a:t>
            </a:r>
            <a:endParaRPr sz="2000">
              <a:solidFill>
                <a:schemeClr val="dk1"/>
              </a:solidFill>
              <a:latin typeface="Libre Baskerville"/>
              <a:ea typeface="Libre Baskerville"/>
              <a:cs typeface="Libre Baskerville"/>
              <a:sym typeface="Libre Baskerville"/>
            </a:endParaRPr>
          </a:p>
          <a:p>
            <a:pPr marL="457200" lvl="0" indent="-361950" algn="just" rtl="0">
              <a:lnSpc>
                <a:spcPct val="200000"/>
              </a:lnSpc>
              <a:spcBef>
                <a:spcPts val="0"/>
              </a:spcBef>
              <a:spcAft>
                <a:spcPts val="0"/>
              </a:spcAft>
              <a:buClr>
                <a:schemeClr val="dk1"/>
              </a:buClr>
              <a:buSzPts val="2100"/>
              <a:buFont typeface="Libre Baskerville"/>
              <a:buChar char="●"/>
            </a:pPr>
            <a:r>
              <a:rPr lang="en-US" sz="2000" dirty="0">
                <a:solidFill>
                  <a:schemeClr val="dk1"/>
                </a:solidFill>
                <a:latin typeface="Libre Baskerville"/>
                <a:ea typeface="Libre Baskerville"/>
                <a:cs typeface="Libre Baskerville"/>
                <a:sym typeface="Libre Baskerville"/>
              </a:rPr>
              <a:t>The electrical signal from the microphone is converted into digital signal by an Analog to Digital (ADC) converter. </a:t>
            </a:r>
            <a:endParaRPr sz="2000">
              <a:solidFill>
                <a:schemeClr val="dk1"/>
              </a:solidFill>
              <a:latin typeface="Libre Baskerville"/>
              <a:ea typeface="Libre Baskerville"/>
              <a:cs typeface="Libre Baskerville"/>
              <a:sym typeface="Libre Baskerville"/>
            </a:endParaRPr>
          </a:p>
          <a:p>
            <a:pPr marL="457200" lvl="0" indent="-361950" algn="just" rtl="0">
              <a:lnSpc>
                <a:spcPct val="200000"/>
              </a:lnSpc>
              <a:spcBef>
                <a:spcPts val="0"/>
              </a:spcBef>
              <a:spcAft>
                <a:spcPts val="0"/>
              </a:spcAft>
              <a:buClr>
                <a:schemeClr val="dk1"/>
              </a:buClr>
              <a:buSzPts val="2100"/>
              <a:buFont typeface="Libre Baskerville"/>
              <a:buChar char="●"/>
            </a:pPr>
            <a:r>
              <a:rPr lang="en-US" sz="2000" dirty="0">
                <a:solidFill>
                  <a:schemeClr val="dk1"/>
                </a:solidFill>
                <a:latin typeface="Libre Baskerville"/>
                <a:ea typeface="Libre Baskerville"/>
                <a:cs typeface="Libre Baskerville"/>
                <a:sym typeface="Libre Baskerville"/>
              </a:rPr>
              <a:t>It is recorded into the computer memory as a digitized sample. </a:t>
            </a:r>
            <a:endParaRPr sz="2000">
              <a:solidFill>
                <a:schemeClr val="dk1"/>
              </a:solidFill>
              <a:latin typeface="Libre Baskerville"/>
              <a:ea typeface="Libre Baskerville"/>
              <a:cs typeface="Libre Baskerville"/>
              <a:sym typeface="Libre Baskerville"/>
            </a:endParaRPr>
          </a:p>
          <a:p>
            <a:pPr marL="457200" lvl="0" indent="-361950" algn="just" rtl="0">
              <a:lnSpc>
                <a:spcPct val="200000"/>
              </a:lnSpc>
              <a:spcBef>
                <a:spcPts val="0"/>
              </a:spcBef>
              <a:spcAft>
                <a:spcPts val="0"/>
              </a:spcAft>
              <a:buClr>
                <a:schemeClr val="dk1"/>
              </a:buClr>
              <a:buSzPts val="2100"/>
              <a:buFont typeface="Libre Baskerville"/>
              <a:buChar char="●"/>
            </a:pPr>
            <a:r>
              <a:rPr lang="en-US" sz="2000" dirty="0">
                <a:solidFill>
                  <a:schemeClr val="dk1"/>
                </a:solidFill>
                <a:latin typeface="Libre Baskerville"/>
                <a:ea typeface="Libre Baskerville"/>
                <a:cs typeface="Libre Baskerville"/>
                <a:sym typeface="Libre Baskerville"/>
              </a:rPr>
              <a:t>The computer then compares and attempts to match the input voice of candidate with the stored digitized voice sample and identifies the candidate</a:t>
            </a:r>
            <a:endParaRPr sz="2000">
              <a:solidFill>
                <a:schemeClr val="dk1"/>
              </a:solidFill>
              <a:latin typeface="Libre Baskerville"/>
              <a:ea typeface="Libre Baskerville"/>
              <a:cs typeface="Libre Baskerville"/>
              <a:sym typeface="Libre Baskerville"/>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Google Shape;656;p122"/>
          <p:cNvPicPr preferRelativeResize="0"/>
          <p:nvPr/>
        </p:nvPicPr>
        <p:blipFill>
          <a:blip r:embed="rId3">
            <a:alphaModFix/>
          </a:blip>
          <a:stretch>
            <a:fillRect/>
          </a:stretch>
        </p:blipFill>
        <p:spPr>
          <a:xfrm>
            <a:off x="0" y="152400"/>
            <a:ext cx="9144000" cy="67056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23"/>
          <p:cNvSpPr txBox="1"/>
          <p:nvPr/>
        </p:nvSpPr>
        <p:spPr>
          <a:xfrm>
            <a:off x="0" y="0"/>
            <a:ext cx="8952900" cy="676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sz="3000" b="1">
                <a:solidFill>
                  <a:srgbClr val="00447C"/>
                </a:solidFill>
                <a:highlight>
                  <a:srgbClr val="FFFFFF"/>
                </a:highlight>
                <a:latin typeface="Algerian"/>
                <a:ea typeface="Algerian"/>
                <a:cs typeface="Algerian"/>
                <a:sym typeface="Algerian"/>
              </a:rPr>
              <a:t>Speaker recognition methods</a:t>
            </a:r>
            <a:endParaRPr sz="3000" b="1">
              <a:solidFill>
                <a:srgbClr val="00447C"/>
              </a:solidFill>
              <a:highlight>
                <a:srgbClr val="FFFFFF"/>
              </a:highlight>
              <a:latin typeface="Algerian"/>
              <a:ea typeface="Algerian"/>
              <a:cs typeface="Algerian"/>
              <a:sym typeface="Algerian"/>
            </a:endParaRPr>
          </a:p>
          <a:p>
            <a:pPr marL="0" lvl="0" indent="0" algn="just" rtl="0">
              <a:lnSpc>
                <a:spcPct val="150000"/>
              </a:lnSpc>
              <a:spcBef>
                <a:spcPts val="1600"/>
              </a:spcBef>
              <a:spcAft>
                <a:spcPts val="0"/>
              </a:spcAft>
              <a:buNone/>
            </a:pPr>
            <a:r>
              <a:rPr lang="en-US" sz="3000" b="1">
                <a:solidFill>
                  <a:srgbClr val="00447C"/>
                </a:solidFill>
                <a:highlight>
                  <a:srgbClr val="FFFFFF"/>
                </a:highlight>
                <a:latin typeface="Algerian"/>
                <a:ea typeface="Algerian"/>
                <a:cs typeface="Algerian"/>
                <a:sym typeface="Algerian"/>
              </a:rPr>
              <a:t>	</a:t>
            </a:r>
            <a:r>
              <a:rPr lang="en-US" sz="2200" b="1">
                <a:solidFill>
                  <a:schemeClr val="dk1"/>
                </a:solidFill>
                <a:highlight>
                  <a:srgbClr val="FFFFFF"/>
                </a:highlight>
                <a:latin typeface="Libre Baskerville"/>
                <a:ea typeface="Libre Baskerville"/>
                <a:cs typeface="Libre Baskerville"/>
                <a:sym typeface="Libre Baskerville"/>
              </a:rPr>
              <a:t>Text independent:</a:t>
            </a:r>
            <a:r>
              <a:rPr lang="en-US" sz="2200">
                <a:solidFill>
                  <a:schemeClr val="dk1"/>
                </a:solidFill>
                <a:highlight>
                  <a:srgbClr val="FFFFFF"/>
                </a:highlight>
                <a:latin typeface="Libre Baskerville"/>
                <a:ea typeface="Libre Baskerville"/>
                <a:cs typeface="Libre Baskerville"/>
                <a:sym typeface="Libre Baskerville"/>
              </a:rPr>
              <a:t> Voice authentication is performed using any spoken passphrase or other speech content.</a:t>
            </a:r>
            <a:endParaRPr sz="2200">
              <a:solidFill>
                <a:schemeClr val="dk1"/>
              </a:solidFill>
              <a:highlight>
                <a:srgbClr val="FFFFFF"/>
              </a:highlight>
              <a:latin typeface="Libre Baskerville"/>
              <a:ea typeface="Libre Baskerville"/>
              <a:cs typeface="Libre Baskerville"/>
              <a:sym typeface="Libre Baskerville"/>
            </a:endParaRPr>
          </a:p>
          <a:p>
            <a:pPr marL="457200" lvl="0" indent="0" algn="just" rtl="0">
              <a:lnSpc>
                <a:spcPct val="150000"/>
              </a:lnSpc>
              <a:spcBef>
                <a:spcPts val="1600"/>
              </a:spcBef>
              <a:spcAft>
                <a:spcPts val="0"/>
              </a:spcAft>
              <a:buNone/>
            </a:pPr>
            <a:r>
              <a:rPr lang="en-US" sz="2200" b="1">
                <a:solidFill>
                  <a:schemeClr val="dk1"/>
                </a:solidFill>
                <a:highlight>
                  <a:srgbClr val="FFFFFF"/>
                </a:highlight>
                <a:latin typeface="Libre Baskerville"/>
                <a:ea typeface="Libre Baskerville"/>
                <a:cs typeface="Libre Baskerville"/>
                <a:sym typeface="Libre Baskerville"/>
              </a:rPr>
              <a:t>Text-dependent:</a:t>
            </a:r>
            <a:r>
              <a:rPr lang="en-US" sz="2200">
                <a:solidFill>
                  <a:schemeClr val="dk1"/>
                </a:solidFill>
                <a:highlight>
                  <a:srgbClr val="FFFFFF"/>
                </a:highlight>
                <a:latin typeface="Libre Baskerville"/>
                <a:ea typeface="Libre Baskerville"/>
                <a:cs typeface="Libre Baskerville"/>
                <a:sym typeface="Libre Baskerville"/>
              </a:rPr>
              <a:t> The same passphrases are used in enrollment and for verification. This means that a speaker cannot say anything he or she would like to authenticate, but will be asked to speak a predetermined phrase. In static text-dependent voice authentication, the same passphrase is used for every verification. In dynamic text-dependent voice authentication, a randomized passphrase such as a number sequence is generated for the user. This content must also be enrolled.</a:t>
            </a:r>
            <a:endParaRPr sz="2200">
              <a:solidFill>
                <a:schemeClr val="dk1"/>
              </a:solidFill>
              <a:highlight>
                <a:srgbClr val="FFFFFF"/>
              </a:highlight>
              <a:latin typeface="Libre Baskerville"/>
              <a:ea typeface="Libre Baskerville"/>
              <a:cs typeface="Libre Baskerville"/>
              <a:sym typeface="Libre Baskerville"/>
            </a:endParaRPr>
          </a:p>
          <a:p>
            <a:pPr marL="0" lvl="0" indent="0" algn="l" rtl="0">
              <a:lnSpc>
                <a:spcPct val="115000"/>
              </a:lnSpc>
              <a:spcBef>
                <a:spcPts val="1200"/>
              </a:spcBef>
              <a:spcAft>
                <a:spcPts val="1600"/>
              </a:spcAft>
              <a:buNone/>
            </a:pPr>
            <a:endParaRPr sz="3000" b="1">
              <a:solidFill>
                <a:srgbClr val="00447C"/>
              </a:solidFill>
              <a:highlight>
                <a:srgbClr val="FFFFFF"/>
              </a:highlight>
              <a:latin typeface="Algerian"/>
              <a:ea typeface="Algerian"/>
              <a:cs typeface="Algerian"/>
              <a:sym typeface="Algerian"/>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24"/>
          <p:cNvSpPr txBox="1"/>
          <p:nvPr/>
        </p:nvSpPr>
        <p:spPr>
          <a:xfrm>
            <a:off x="0" y="0"/>
            <a:ext cx="8935200" cy="662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US" sz="3000" b="1">
                <a:solidFill>
                  <a:schemeClr val="dk1"/>
                </a:solidFill>
                <a:latin typeface="Algerian"/>
                <a:ea typeface="Algerian"/>
                <a:cs typeface="Algerian"/>
                <a:sym typeface="Algerian"/>
              </a:rPr>
              <a:t>Voice Recognition Modalities</a:t>
            </a:r>
            <a:endParaRPr sz="3000" b="1">
              <a:solidFill>
                <a:schemeClr val="dk1"/>
              </a:solidFill>
              <a:latin typeface="Algerian"/>
              <a:ea typeface="Algerian"/>
              <a:cs typeface="Algerian"/>
              <a:sym typeface="Algerian"/>
            </a:endParaRPr>
          </a:p>
          <a:p>
            <a:pPr marL="0" lvl="0" indent="457200" algn="just" rtl="0">
              <a:lnSpc>
                <a:spcPct val="115000"/>
              </a:lnSpc>
              <a:spcBef>
                <a:spcPts val="1400"/>
              </a:spcBef>
              <a:spcAft>
                <a:spcPts val="0"/>
              </a:spcAft>
              <a:buNone/>
            </a:pPr>
            <a:r>
              <a:rPr lang="en-US" sz="2200" b="1">
                <a:solidFill>
                  <a:schemeClr val="dk1"/>
                </a:solidFill>
                <a:latin typeface="Libre Baskerville"/>
                <a:ea typeface="Libre Baskerville"/>
                <a:cs typeface="Libre Baskerville"/>
                <a:sym typeface="Libre Baskerville"/>
              </a:rPr>
              <a:t>Speaker dependent </a:t>
            </a:r>
            <a:endParaRPr sz="2200" b="1">
              <a:solidFill>
                <a:schemeClr val="dk1"/>
              </a:solidFill>
              <a:latin typeface="Libre Baskerville"/>
              <a:ea typeface="Libre Baskerville"/>
              <a:cs typeface="Libre Baskerville"/>
              <a:sym typeface="Libre Baskerville"/>
            </a:endParaRPr>
          </a:p>
          <a:p>
            <a:pPr marL="457200" lvl="0" indent="-368300" algn="just" rtl="0">
              <a:lnSpc>
                <a:spcPct val="150000"/>
              </a:lnSpc>
              <a:spcBef>
                <a:spcPts val="1400"/>
              </a:spcBef>
              <a:spcAft>
                <a:spcPts val="0"/>
              </a:spcAft>
              <a:buClr>
                <a:schemeClr val="dk1"/>
              </a:buClr>
              <a:buSzPts val="2200"/>
              <a:buFont typeface="Libre Baskerville"/>
              <a:buChar char="❖"/>
            </a:pPr>
            <a:r>
              <a:rPr lang="en-US" sz="2200">
                <a:solidFill>
                  <a:schemeClr val="dk1"/>
                </a:solidFill>
                <a:latin typeface="Libre Baskerville"/>
                <a:ea typeface="Libre Baskerville"/>
                <a:cs typeface="Libre Baskerville"/>
                <a:sym typeface="Libre Baskerville"/>
              </a:rPr>
              <a:t>Needs voice training (or enrollment)</a:t>
            </a:r>
            <a:endParaRPr sz="2200">
              <a:solidFill>
                <a:schemeClr val="dk1"/>
              </a:solidFill>
              <a:latin typeface="Libre Baskerville"/>
              <a:ea typeface="Libre Baskerville"/>
              <a:cs typeface="Libre Baskerville"/>
              <a:sym typeface="Libre Baskerville"/>
            </a:endParaRPr>
          </a:p>
          <a:p>
            <a:pPr marL="457200" lvl="0" indent="-368300" algn="just" rtl="0">
              <a:lnSpc>
                <a:spcPct val="150000"/>
              </a:lnSpc>
              <a:spcBef>
                <a:spcPts val="0"/>
              </a:spcBef>
              <a:spcAft>
                <a:spcPts val="0"/>
              </a:spcAft>
              <a:buClr>
                <a:schemeClr val="dk1"/>
              </a:buClr>
              <a:buSzPts val="2200"/>
              <a:buFont typeface="Libre Baskerville"/>
              <a:buChar char="❖"/>
            </a:pPr>
            <a:r>
              <a:rPr lang="en-US" sz="2200">
                <a:solidFill>
                  <a:schemeClr val="dk1"/>
                </a:solidFill>
                <a:latin typeface="Libre Baskerville"/>
                <a:ea typeface="Libre Baskerville"/>
                <a:cs typeface="Libre Baskerville"/>
                <a:sym typeface="Libre Baskerville"/>
              </a:rPr>
              <a:t>Good option if there is only one user going to use the system</a:t>
            </a:r>
            <a:endParaRPr sz="2200">
              <a:solidFill>
                <a:schemeClr val="dk1"/>
              </a:solidFill>
              <a:latin typeface="Libre Baskerville"/>
              <a:ea typeface="Libre Baskerville"/>
              <a:cs typeface="Libre Baskerville"/>
              <a:sym typeface="Libre Baskerville"/>
            </a:endParaRPr>
          </a:p>
          <a:p>
            <a:pPr marL="0" lvl="0" indent="457200" algn="just" rtl="0">
              <a:lnSpc>
                <a:spcPct val="150000"/>
              </a:lnSpc>
              <a:spcBef>
                <a:spcPts val="1400"/>
              </a:spcBef>
              <a:spcAft>
                <a:spcPts val="0"/>
              </a:spcAft>
              <a:buNone/>
            </a:pPr>
            <a:r>
              <a:rPr lang="en-US" sz="2200" b="1">
                <a:solidFill>
                  <a:schemeClr val="dk1"/>
                </a:solidFill>
                <a:latin typeface="Libre Baskerville"/>
                <a:ea typeface="Libre Baskerville"/>
                <a:cs typeface="Libre Baskerville"/>
                <a:sym typeface="Libre Baskerville"/>
              </a:rPr>
              <a:t>Speaker independent </a:t>
            </a:r>
            <a:endParaRPr sz="2200" b="1">
              <a:solidFill>
                <a:schemeClr val="dk1"/>
              </a:solidFill>
              <a:latin typeface="Libre Baskerville"/>
              <a:ea typeface="Libre Baskerville"/>
              <a:cs typeface="Libre Baskerville"/>
              <a:sym typeface="Libre Baskerville"/>
            </a:endParaRPr>
          </a:p>
          <a:p>
            <a:pPr marL="457200" lvl="0" indent="-368300" algn="just" rtl="0">
              <a:lnSpc>
                <a:spcPct val="150000"/>
              </a:lnSpc>
              <a:spcBef>
                <a:spcPts val="1400"/>
              </a:spcBef>
              <a:spcAft>
                <a:spcPts val="0"/>
              </a:spcAft>
              <a:buClr>
                <a:schemeClr val="dk1"/>
              </a:buClr>
              <a:buSzPts val="2200"/>
              <a:buFont typeface="Libre Baskerville"/>
              <a:buChar char="❖"/>
            </a:pPr>
            <a:r>
              <a:rPr lang="en-US" sz="2200">
                <a:solidFill>
                  <a:schemeClr val="dk1"/>
                </a:solidFill>
                <a:latin typeface="Libre Baskerville"/>
                <a:ea typeface="Libre Baskerville"/>
                <a:cs typeface="Libre Baskerville"/>
                <a:sym typeface="Libre Baskerville"/>
              </a:rPr>
              <a:t>Recognize the speech from different users by restricting the contexts of the speech such as words and phrases</a:t>
            </a:r>
            <a:endParaRPr sz="2200">
              <a:solidFill>
                <a:schemeClr val="dk1"/>
              </a:solidFill>
              <a:latin typeface="Libre Baskerville"/>
              <a:ea typeface="Libre Baskerville"/>
              <a:cs typeface="Libre Baskerville"/>
              <a:sym typeface="Libre Baskerville"/>
            </a:endParaRPr>
          </a:p>
          <a:p>
            <a:pPr marL="457200" lvl="0" indent="-368300" algn="just" rtl="0">
              <a:lnSpc>
                <a:spcPct val="150000"/>
              </a:lnSpc>
              <a:spcBef>
                <a:spcPts val="0"/>
              </a:spcBef>
              <a:spcAft>
                <a:spcPts val="0"/>
              </a:spcAft>
              <a:buClr>
                <a:schemeClr val="dk1"/>
              </a:buClr>
              <a:buSzPts val="2200"/>
              <a:buFont typeface="Libre Baskerville"/>
              <a:buChar char="❖"/>
            </a:pPr>
            <a:r>
              <a:rPr lang="en-US" sz="2200">
                <a:solidFill>
                  <a:schemeClr val="dk1"/>
                </a:solidFill>
                <a:latin typeface="Libre Baskerville"/>
                <a:ea typeface="Libre Baskerville"/>
                <a:cs typeface="Libre Baskerville"/>
                <a:sym typeface="Libre Baskerville"/>
              </a:rPr>
              <a:t>Do not require training the system on each individual user</a:t>
            </a:r>
            <a:endParaRPr sz="2200">
              <a:solidFill>
                <a:schemeClr val="dk1"/>
              </a:solidFill>
              <a:latin typeface="Libre Baskerville"/>
              <a:ea typeface="Libre Baskerville"/>
              <a:cs typeface="Libre Baskerville"/>
              <a:sym typeface="Libre Baskerville"/>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25"/>
          <p:cNvSpPr txBox="1"/>
          <p:nvPr/>
        </p:nvSpPr>
        <p:spPr>
          <a:xfrm>
            <a:off x="0" y="0"/>
            <a:ext cx="8827800" cy="671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US" sz="2900" b="1">
                <a:solidFill>
                  <a:srgbClr val="00447C"/>
                </a:solidFill>
                <a:highlight>
                  <a:srgbClr val="FFFFFF"/>
                </a:highlight>
                <a:latin typeface="Algerian"/>
                <a:ea typeface="Algerian"/>
                <a:cs typeface="Algerian"/>
                <a:sym typeface="Algerian"/>
              </a:rPr>
              <a:t>Voice authentication use cases</a:t>
            </a:r>
            <a:endParaRPr sz="2900" b="1">
              <a:solidFill>
                <a:srgbClr val="00447C"/>
              </a:solidFill>
              <a:highlight>
                <a:srgbClr val="FFFFFF"/>
              </a:highlight>
              <a:latin typeface="Algerian"/>
              <a:ea typeface="Algerian"/>
              <a:cs typeface="Algerian"/>
              <a:sym typeface="Algerian"/>
            </a:endParaRPr>
          </a:p>
          <a:p>
            <a:pPr marL="457200" lvl="0" indent="-349250" algn="just" rtl="0">
              <a:lnSpc>
                <a:spcPct val="150000"/>
              </a:lnSpc>
              <a:spcBef>
                <a:spcPts val="1600"/>
              </a:spcBef>
              <a:spcAft>
                <a:spcPts val="0"/>
              </a:spcAft>
              <a:buClr>
                <a:schemeClr val="dk1"/>
              </a:buClr>
              <a:buSzPts val="1900"/>
              <a:buFont typeface="Libre Baskerville"/>
              <a:buChar char="●"/>
            </a:pPr>
            <a:r>
              <a:rPr lang="en-US" sz="1900">
                <a:solidFill>
                  <a:schemeClr val="dk1"/>
                </a:solidFill>
                <a:highlight>
                  <a:srgbClr val="FFFFFF"/>
                </a:highlight>
                <a:latin typeface="Libre Baskerville"/>
                <a:ea typeface="Libre Baskerville"/>
                <a:cs typeface="Libre Baskerville"/>
                <a:sym typeface="Libre Baskerville"/>
              </a:rPr>
              <a:t>Hands-free mobile authentication. </a:t>
            </a:r>
            <a:endParaRPr sz="1900">
              <a:solidFill>
                <a:schemeClr val="dk1"/>
              </a:solidFill>
              <a:highlight>
                <a:srgbClr val="FFFFFF"/>
              </a:highlight>
              <a:latin typeface="Libre Baskerville"/>
              <a:ea typeface="Libre Baskerville"/>
              <a:cs typeface="Libre Baskerville"/>
              <a:sym typeface="Libre Baskerville"/>
            </a:endParaRPr>
          </a:p>
          <a:p>
            <a:pPr marL="457200" lvl="0" indent="-349250" algn="just" rtl="0">
              <a:lnSpc>
                <a:spcPct val="150000"/>
              </a:lnSpc>
              <a:spcBef>
                <a:spcPts val="0"/>
              </a:spcBef>
              <a:spcAft>
                <a:spcPts val="0"/>
              </a:spcAft>
              <a:buClr>
                <a:schemeClr val="dk1"/>
              </a:buClr>
              <a:buSzPts val="1900"/>
              <a:buFont typeface="Libre Baskerville"/>
              <a:buChar char="●"/>
            </a:pPr>
            <a:r>
              <a:rPr lang="en-US" sz="1900">
                <a:solidFill>
                  <a:schemeClr val="dk1"/>
                </a:solidFill>
                <a:highlight>
                  <a:srgbClr val="FFFFFF"/>
                </a:highlight>
                <a:latin typeface="Libre Baskerville"/>
                <a:ea typeface="Libre Baskerville"/>
                <a:cs typeface="Libre Baskerville"/>
                <a:sym typeface="Libre Baskerville"/>
              </a:rPr>
              <a:t>Google Home or Amazon’s Alexa. </a:t>
            </a:r>
            <a:endParaRPr sz="1900">
              <a:solidFill>
                <a:schemeClr val="dk1"/>
              </a:solidFill>
              <a:highlight>
                <a:srgbClr val="FFFFFF"/>
              </a:highlight>
              <a:latin typeface="Libre Baskerville"/>
              <a:ea typeface="Libre Baskerville"/>
              <a:cs typeface="Libre Baskerville"/>
              <a:sym typeface="Libre Baskerville"/>
            </a:endParaRPr>
          </a:p>
          <a:p>
            <a:pPr marL="457200" lvl="0" indent="-349250" algn="just" rtl="0">
              <a:lnSpc>
                <a:spcPct val="150000"/>
              </a:lnSpc>
              <a:spcBef>
                <a:spcPts val="0"/>
              </a:spcBef>
              <a:spcAft>
                <a:spcPts val="0"/>
              </a:spcAft>
              <a:buClr>
                <a:schemeClr val="dk1"/>
              </a:buClr>
              <a:buSzPts val="1900"/>
              <a:buFont typeface="Libre Baskerville"/>
              <a:buChar char="●"/>
            </a:pPr>
            <a:r>
              <a:rPr lang="en-US" sz="1900">
                <a:solidFill>
                  <a:schemeClr val="dk1"/>
                </a:solidFill>
                <a:highlight>
                  <a:srgbClr val="FFFFFF"/>
                </a:highlight>
                <a:latin typeface="Libre Baskerville"/>
                <a:ea typeface="Libre Baskerville"/>
                <a:cs typeface="Libre Baskerville"/>
                <a:sym typeface="Libre Baskerville"/>
              </a:rPr>
              <a:t>Virtual assistants are increasingly used to place orders and perform other functions that typically require some form of authentication.</a:t>
            </a:r>
            <a:endParaRPr sz="1900">
              <a:solidFill>
                <a:schemeClr val="dk1"/>
              </a:solidFill>
              <a:highlight>
                <a:srgbClr val="FFFFFF"/>
              </a:highlight>
              <a:latin typeface="Libre Baskerville"/>
              <a:ea typeface="Libre Baskerville"/>
              <a:cs typeface="Libre Baskerville"/>
              <a:sym typeface="Libre Baskerville"/>
            </a:endParaRPr>
          </a:p>
          <a:p>
            <a:pPr marL="457200" lvl="0" indent="-349250" algn="just" rtl="0">
              <a:lnSpc>
                <a:spcPct val="150000"/>
              </a:lnSpc>
              <a:spcBef>
                <a:spcPts val="0"/>
              </a:spcBef>
              <a:spcAft>
                <a:spcPts val="0"/>
              </a:spcAft>
              <a:buClr>
                <a:schemeClr val="dk1"/>
              </a:buClr>
              <a:buSzPts val="1900"/>
              <a:buFont typeface="Libre Baskerville"/>
              <a:buChar char="●"/>
            </a:pPr>
            <a:r>
              <a:rPr lang="en-US" sz="1900">
                <a:solidFill>
                  <a:schemeClr val="dk1"/>
                </a:solidFill>
                <a:highlight>
                  <a:srgbClr val="FFFFFF"/>
                </a:highlight>
                <a:latin typeface="Libre Baskerville"/>
                <a:ea typeface="Libre Baskerville"/>
                <a:cs typeface="Libre Baskerville"/>
                <a:sym typeface="Libre Baskerville"/>
              </a:rPr>
              <a:t>customer-support calls. Users may find this more convenient and secure than sharing personal information such as their license or credit-card number for identity verification.</a:t>
            </a:r>
            <a:endParaRPr sz="1900">
              <a:solidFill>
                <a:schemeClr val="dk1"/>
              </a:solidFill>
              <a:highlight>
                <a:srgbClr val="FFFFFF"/>
              </a:highlight>
              <a:latin typeface="Libre Baskerville"/>
              <a:ea typeface="Libre Baskerville"/>
              <a:cs typeface="Libre Baskerville"/>
              <a:sym typeface="Libre Baskerville"/>
            </a:endParaRPr>
          </a:p>
          <a:p>
            <a:pPr marL="457200" lvl="0" indent="-355600" algn="just" rtl="0">
              <a:lnSpc>
                <a:spcPct val="150000"/>
              </a:lnSpc>
              <a:spcBef>
                <a:spcPts val="0"/>
              </a:spcBef>
              <a:spcAft>
                <a:spcPts val="0"/>
              </a:spcAft>
              <a:buClr>
                <a:schemeClr val="dk1"/>
              </a:buClr>
              <a:buSzPts val="2000"/>
              <a:buFont typeface="Libre Baskerville"/>
              <a:buChar char="●"/>
            </a:pPr>
            <a:r>
              <a:rPr lang="en-US" sz="2000">
                <a:solidFill>
                  <a:schemeClr val="dk1"/>
                </a:solidFill>
                <a:latin typeface="Libre Baskerville"/>
                <a:ea typeface="Libre Baskerville"/>
                <a:cs typeface="Libre Baskerville"/>
                <a:sym typeface="Libre Baskerville"/>
              </a:rPr>
              <a:t>Performing telephone and internet transactions.</a:t>
            </a:r>
            <a:endParaRPr sz="2000">
              <a:solidFill>
                <a:schemeClr val="dk1"/>
              </a:solidFill>
              <a:latin typeface="Libre Baskerville"/>
              <a:ea typeface="Libre Baskerville"/>
              <a:cs typeface="Libre Baskerville"/>
              <a:sym typeface="Libre Baskerville"/>
            </a:endParaRPr>
          </a:p>
          <a:p>
            <a:pPr marL="457200" lvl="0" indent="-349250" algn="just" rtl="0">
              <a:lnSpc>
                <a:spcPct val="150000"/>
              </a:lnSpc>
              <a:spcBef>
                <a:spcPts val="0"/>
              </a:spcBef>
              <a:spcAft>
                <a:spcPts val="0"/>
              </a:spcAft>
              <a:buClr>
                <a:schemeClr val="dk1"/>
              </a:buClr>
              <a:buSzPts val="1900"/>
              <a:buFont typeface="Libre Baskerville"/>
              <a:buChar char="●"/>
            </a:pPr>
            <a:r>
              <a:rPr lang="en-US" sz="1900">
                <a:solidFill>
                  <a:schemeClr val="dk1"/>
                </a:solidFill>
                <a:latin typeface="Libre Baskerville"/>
                <a:ea typeface="Libre Baskerville"/>
                <a:cs typeface="Libre Baskerville"/>
                <a:sym typeface="Libre Baskerville"/>
              </a:rPr>
              <a:t>Working with Interactive Voice Response (IRV)-based banking and health systems.</a:t>
            </a:r>
            <a:endParaRPr sz="1900">
              <a:solidFill>
                <a:schemeClr val="dk1"/>
              </a:solidFill>
              <a:latin typeface="Libre Baskerville"/>
              <a:ea typeface="Libre Baskerville"/>
              <a:cs typeface="Libre Baskerville"/>
              <a:sym typeface="Libre Baskerville"/>
            </a:endParaRPr>
          </a:p>
          <a:p>
            <a:pPr marL="457200" lvl="0" indent="-349250" algn="just" rtl="0">
              <a:lnSpc>
                <a:spcPct val="150000"/>
              </a:lnSpc>
              <a:spcBef>
                <a:spcPts val="0"/>
              </a:spcBef>
              <a:spcAft>
                <a:spcPts val="0"/>
              </a:spcAft>
              <a:buClr>
                <a:schemeClr val="dk1"/>
              </a:buClr>
              <a:buSzPts val="1900"/>
              <a:buFont typeface="Libre Baskerville"/>
              <a:buChar char="●"/>
            </a:pPr>
            <a:r>
              <a:rPr lang="en-US" sz="1900">
                <a:solidFill>
                  <a:schemeClr val="dk1"/>
                </a:solidFill>
                <a:latin typeface="Libre Baskerville"/>
                <a:ea typeface="Libre Baskerville"/>
                <a:cs typeface="Libre Baskerville"/>
                <a:sym typeface="Libre Baskerville"/>
              </a:rPr>
              <a:t>Applying audio signatures for digital documents.</a:t>
            </a:r>
            <a:endParaRPr sz="1900">
              <a:solidFill>
                <a:schemeClr val="dk1"/>
              </a:solidFill>
              <a:latin typeface="Libre Baskerville"/>
              <a:ea typeface="Libre Baskerville"/>
              <a:cs typeface="Libre Baskerville"/>
              <a:sym typeface="Libre Baskerville"/>
            </a:endParaRPr>
          </a:p>
          <a:p>
            <a:pPr marL="457200" lvl="0" indent="-349250" algn="just" rtl="0">
              <a:lnSpc>
                <a:spcPct val="150000"/>
              </a:lnSpc>
              <a:spcBef>
                <a:spcPts val="0"/>
              </a:spcBef>
              <a:spcAft>
                <a:spcPts val="0"/>
              </a:spcAft>
              <a:buClr>
                <a:schemeClr val="dk1"/>
              </a:buClr>
              <a:buSzPts val="1900"/>
              <a:buFont typeface="Libre Baskerville"/>
              <a:buChar char="●"/>
            </a:pPr>
            <a:r>
              <a:rPr lang="en-US" sz="1900">
                <a:solidFill>
                  <a:schemeClr val="dk1"/>
                </a:solidFill>
                <a:latin typeface="Libre Baskerville"/>
                <a:ea typeface="Libre Baskerville"/>
                <a:cs typeface="Libre Baskerville"/>
                <a:sym typeface="Libre Baskerville"/>
              </a:rPr>
              <a:t>In entertainment and emergency services.</a:t>
            </a:r>
            <a:endParaRPr sz="1900">
              <a:solidFill>
                <a:schemeClr val="dk1"/>
              </a:solidFill>
              <a:latin typeface="Libre Baskerville"/>
              <a:ea typeface="Libre Baskerville"/>
              <a:cs typeface="Libre Baskerville"/>
              <a:sym typeface="Libre Baskerville"/>
            </a:endParaRPr>
          </a:p>
          <a:p>
            <a:pPr marL="457200" lvl="0" indent="0" algn="just" rtl="0">
              <a:lnSpc>
                <a:spcPct val="115000"/>
              </a:lnSpc>
              <a:spcBef>
                <a:spcPts val="1600"/>
              </a:spcBef>
              <a:spcAft>
                <a:spcPts val="1600"/>
              </a:spcAft>
              <a:buNone/>
            </a:pPr>
            <a:endParaRPr sz="1700">
              <a:solidFill>
                <a:schemeClr val="dk1"/>
              </a:solidFill>
              <a:latin typeface="Libre Baskerville"/>
              <a:ea typeface="Libre Baskerville"/>
              <a:cs typeface="Libre Baskerville"/>
              <a:sym typeface="Libre Baskerville"/>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26"/>
          <p:cNvSpPr txBox="1"/>
          <p:nvPr/>
        </p:nvSpPr>
        <p:spPr>
          <a:xfrm>
            <a:off x="0" y="0"/>
            <a:ext cx="8899200" cy="68580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US" sz="3100" b="1">
                <a:solidFill>
                  <a:srgbClr val="00447C"/>
                </a:solidFill>
                <a:latin typeface="Algerian"/>
                <a:ea typeface="Algerian"/>
                <a:cs typeface="Algerian"/>
                <a:sym typeface="Algerian"/>
              </a:rPr>
              <a:t>Advantages </a:t>
            </a:r>
            <a:endParaRPr sz="3100" b="1">
              <a:solidFill>
                <a:srgbClr val="00447C"/>
              </a:solidFill>
              <a:latin typeface="Algerian"/>
              <a:ea typeface="Algerian"/>
              <a:cs typeface="Algerian"/>
              <a:sym typeface="Algerian"/>
            </a:endParaRPr>
          </a:p>
          <a:p>
            <a:pPr marL="0" lvl="0" indent="457200" algn="l" rtl="0">
              <a:spcBef>
                <a:spcPts val="0"/>
              </a:spcBef>
              <a:spcAft>
                <a:spcPts val="0"/>
              </a:spcAft>
              <a:buNone/>
            </a:pPr>
            <a:r>
              <a:rPr lang="en-US" sz="3000" b="1">
                <a:solidFill>
                  <a:srgbClr val="00447C"/>
                </a:solidFill>
                <a:latin typeface="Algerian"/>
                <a:ea typeface="Algerian"/>
                <a:cs typeface="Algerian"/>
                <a:sym typeface="Algerian"/>
              </a:rPr>
              <a:t>	</a:t>
            </a:r>
            <a:endParaRPr sz="3000" b="1">
              <a:solidFill>
                <a:srgbClr val="00447C"/>
              </a:solidFill>
              <a:latin typeface="Algerian"/>
              <a:ea typeface="Algerian"/>
              <a:cs typeface="Algerian"/>
              <a:sym typeface="Algerian"/>
            </a:endParaRPr>
          </a:p>
          <a:p>
            <a:pPr marL="457200" lvl="0" indent="-368300" algn="just" rtl="0">
              <a:lnSpc>
                <a:spcPct val="150000"/>
              </a:lnSpc>
              <a:spcBef>
                <a:spcPts val="0"/>
              </a:spcBef>
              <a:spcAft>
                <a:spcPts val="0"/>
              </a:spcAft>
              <a:buClr>
                <a:schemeClr val="dk1"/>
              </a:buClr>
              <a:buSzPts val="2200"/>
              <a:buFont typeface="Libre Baskerville"/>
              <a:buChar char="❖"/>
            </a:pPr>
            <a:r>
              <a:rPr lang="en-US" sz="2200">
                <a:solidFill>
                  <a:schemeClr val="dk1"/>
                </a:solidFill>
                <a:highlight>
                  <a:srgbClr val="FFFFFF"/>
                </a:highlight>
                <a:latin typeface="Libre Baskerville"/>
                <a:ea typeface="Libre Baskerville"/>
                <a:cs typeface="Libre Baskerville"/>
                <a:sym typeface="Libre Baskerville"/>
              </a:rPr>
              <a:t>Widely accessible for authentication on mobile phones given that all phones have microphones</a:t>
            </a:r>
            <a:endParaRPr sz="2200">
              <a:solidFill>
                <a:schemeClr val="dk1"/>
              </a:solidFill>
              <a:highlight>
                <a:srgbClr val="FFFFFF"/>
              </a:highlight>
              <a:latin typeface="Libre Baskerville"/>
              <a:ea typeface="Libre Baskerville"/>
              <a:cs typeface="Libre Baskerville"/>
              <a:sym typeface="Libre Baskerville"/>
            </a:endParaRPr>
          </a:p>
          <a:p>
            <a:pPr marL="457200" lvl="0" indent="-361950" algn="just" rtl="0">
              <a:lnSpc>
                <a:spcPct val="150000"/>
              </a:lnSpc>
              <a:spcBef>
                <a:spcPts val="0"/>
              </a:spcBef>
              <a:spcAft>
                <a:spcPts val="0"/>
              </a:spcAft>
              <a:buClr>
                <a:schemeClr val="dk1"/>
              </a:buClr>
              <a:buSzPts val="2100"/>
              <a:buFont typeface="Libre Baskerville"/>
              <a:buChar char="❖"/>
            </a:pPr>
            <a:r>
              <a:rPr lang="en-US" sz="2200">
                <a:solidFill>
                  <a:schemeClr val="dk1"/>
                </a:solidFill>
                <a:highlight>
                  <a:srgbClr val="FFFFFF"/>
                </a:highlight>
                <a:latin typeface="Libre Baskerville"/>
                <a:ea typeface="Libre Baskerville"/>
                <a:cs typeface="Libre Baskerville"/>
                <a:sym typeface="Libre Baskerville"/>
              </a:rPr>
              <a:t>Cost-effective to integrate into other devices such as automobiles and home appliances</a:t>
            </a:r>
            <a:endParaRPr sz="2200">
              <a:solidFill>
                <a:schemeClr val="dk1"/>
              </a:solidFill>
              <a:highlight>
                <a:srgbClr val="FFFFFF"/>
              </a:highlight>
              <a:latin typeface="Libre Baskerville"/>
              <a:ea typeface="Libre Baskerville"/>
              <a:cs typeface="Libre Baskerville"/>
              <a:sym typeface="Libre Baskerville"/>
            </a:endParaRPr>
          </a:p>
          <a:p>
            <a:pPr marL="457200" lvl="0" indent="-361950" algn="just" rtl="0">
              <a:lnSpc>
                <a:spcPct val="150000"/>
              </a:lnSpc>
              <a:spcBef>
                <a:spcPts val="0"/>
              </a:spcBef>
              <a:spcAft>
                <a:spcPts val="0"/>
              </a:spcAft>
              <a:buClr>
                <a:schemeClr val="dk1"/>
              </a:buClr>
              <a:buSzPts val="2100"/>
              <a:buFont typeface="Libre Baskerville"/>
              <a:buChar char="❖"/>
            </a:pPr>
            <a:r>
              <a:rPr lang="en-US" sz="2200">
                <a:solidFill>
                  <a:schemeClr val="dk1"/>
                </a:solidFill>
                <a:latin typeface="Libre Baskerville"/>
                <a:ea typeface="Libre Baskerville"/>
                <a:cs typeface="Libre Baskerville"/>
                <a:sym typeface="Libre Baskerville"/>
              </a:rPr>
              <a:t>It is easy to implement</a:t>
            </a:r>
            <a:endParaRPr sz="2200">
              <a:solidFill>
                <a:schemeClr val="dk1"/>
              </a:solidFill>
              <a:latin typeface="Libre Baskerville"/>
              <a:ea typeface="Libre Baskerville"/>
              <a:cs typeface="Libre Baskerville"/>
              <a:sym typeface="Libre Baskerville"/>
            </a:endParaRPr>
          </a:p>
          <a:p>
            <a:pPr marL="457200" lvl="0" indent="-361950" algn="just" rtl="0">
              <a:lnSpc>
                <a:spcPct val="150000"/>
              </a:lnSpc>
              <a:spcBef>
                <a:spcPts val="0"/>
              </a:spcBef>
              <a:spcAft>
                <a:spcPts val="0"/>
              </a:spcAft>
              <a:buClr>
                <a:schemeClr val="dk1"/>
              </a:buClr>
              <a:buSzPts val="2100"/>
              <a:buFont typeface="Libre Baskerville"/>
              <a:buChar char="❖"/>
            </a:pPr>
            <a:r>
              <a:rPr lang="en-US" sz="2200">
                <a:solidFill>
                  <a:schemeClr val="dk1"/>
                </a:solidFill>
                <a:highlight>
                  <a:srgbClr val="FFFFFF"/>
                </a:highlight>
                <a:latin typeface="Libre Baskerville"/>
                <a:ea typeface="Libre Baskerville"/>
                <a:cs typeface="Libre Baskerville"/>
                <a:sym typeface="Libre Baskerville"/>
              </a:rPr>
              <a:t>Convenient and familiar for most users</a:t>
            </a:r>
            <a:endParaRPr sz="2200">
              <a:solidFill>
                <a:schemeClr val="dk1"/>
              </a:solidFill>
              <a:highlight>
                <a:srgbClr val="FFFFFF"/>
              </a:highlight>
              <a:latin typeface="Libre Baskerville"/>
              <a:ea typeface="Libre Baskerville"/>
              <a:cs typeface="Libre Baskerville"/>
              <a:sym typeface="Libre Baskerville"/>
            </a:endParaRPr>
          </a:p>
          <a:p>
            <a:pPr marL="457200" lvl="0" indent="-361950" algn="just" rtl="0">
              <a:lnSpc>
                <a:spcPct val="150000"/>
              </a:lnSpc>
              <a:spcBef>
                <a:spcPts val="0"/>
              </a:spcBef>
              <a:spcAft>
                <a:spcPts val="0"/>
              </a:spcAft>
              <a:buClr>
                <a:schemeClr val="dk1"/>
              </a:buClr>
              <a:buSzPts val="2100"/>
              <a:buFont typeface="Libre Baskerville"/>
              <a:buChar char="❖"/>
            </a:pPr>
            <a:r>
              <a:rPr lang="en-US" sz="2200">
                <a:solidFill>
                  <a:schemeClr val="dk1"/>
                </a:solidFill>
                <a:highlight>
                  <a:srgbClr val="FFFFFF"/>
                </a:highlight>
                <a:latin typeface="Libre Baskerville"/>
                <a:ea typeface="Libre Baskerville"/>
                <a:cs typeface="Libre Baskerville"/>
                <a:sym typeface="Libre Baskerville"/>
              </a:rPr>
              <a:t>Contactless, and therefore less invasive and more hygienic</a:t>
            </a:r>
            <a:endParaRPr sz="2200">
              <a:solidFill>
                <a:schemeClr val="dk1"/>
              </a:solidFill>
              <a:highlight>
                <a:srgbClr val="FFFFFF"/>
              </a:highlight>
              <a:latin typeface="Libre Baskerville"/>
              <a:ea typeface="Libre Baskerville"/>
              <a:cs typeface="Libre Baskerville"/>
              <a:sym typeface="Libre Baskerville"/>
            </a:endParaRPr>
          </a:p>
          <a:p>
            <a:pPr marL="457200" lvl="0" indent="-361950" algn="just" rtl="0">
              <a:lnSpc>
                <a:spcPct val="150000"/>
              </a:lnSpc>
              <a:spcBef>
                <a:spcPts val="0"/>
              </a:spcBef>
              <a:spcAft>
                <a:spcPts val="0"/>
              </a:spcAft>
              <a:buClr>
                <a:schemeClr val="dk1"/>
              </a:buClr>
              <a:buSzPts val="2100"/>
              <a:buFont typeface="Libre Baskerville"/>
              <a:buChar char="❖"/>
            </a:pPr>
            <a:r>
              <a:rPr lang="en-US" sz="2200">
                <a:solidFill>
                  <a:schemeClr val="dk1"/>
                </a:solidFill>
                <a:highlight>
                  <a:srgbClr val="FFFFFF"/>
                </a:highlight>
                <a:latin typeface="Libre Baskerville"/>
                <a:ea typeface="Libre Baskerville"/>
                <a:cs typeface="Libre Baskerville"/>
                <a:sym typeface="Libre Baskerville"/>
              </a:rPr>
              <a:t>Useful for phone-based use cases such as customer service</a:t>
            </a:r>
            <a:endParaRPr sz="2200">
              <a:solidFill>
                <a:schemeClr val="dk1"/>
              </a:solidFill>
              <a:highlight>
                <a:srgbClr val="FFFFFF"/>
              </a:highlight>
              <a:latin typeface="Libre Baskerville"/>
              <a:ea typeface="Libre Baskerville"/>
              <a:cs typeface="Libre Baskerville"/>
              <a:sym typeface="Libre Baskerville"/>
            </a:endParaRPr>
          </a:p>
          <a:p>
            <a:pPr marL="457200" lvl="0" indent="0" algn="just" rtl="0">
              <a:lnSpc>
                <a:spcPct val="115000"/>
              </a:lnSpc>
              <a:spcBef>
                <a:spcPts val="1200"/>
              </a:spcBef>
              <a:spcAft>
                <a:spcPts val="0"/>
              </a:spcAft>
              <a:buNone/>
            </a:pPr>
            <a:endParaRPr sz="4000" b="1">
              <a:solidFill>
                <a:srgbClr val="00447C"/>
              </a:solidFill>
              <a:latin typeface="Libre Baskerville"/>
              <a:ea typeface="Libre Baskerville"/>
              <a:cs typeface="Libre Baskerville"/>
              <a:sym typeface="Libre Baskerville"/>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27"/>
          <p:cNvSpPr txBox="1"/>
          <p:nvPr/>
        </p:nvSpPr>
        <p:spPr>
          <a:xfrm>
            <a:off x="0" y="0"/>
            <a:ext cx="8935200" cy="676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Algerian"/>
                <a:ea typeface="Algerian"/>
                <a:cs typeface="Algerian"/>
                <a:sym typeface="Algerian"/>
              </a:rPr>
              <a:t>disadvantages</a:t>
            </a:r>
            <a:endParaRPr sz="3000" b="1">
              <a:solidFill>
                <a:schemeClr val="dk1"/>
              </a:solidFill>
              <a:latin typeface="Algerian"/>
              <a:ea typeface="Algerian"/>
              <a:cs typeface="Algerian"/>
              <a:sym typeface="Algerian"/>
            </a:endParaRPr>
          </a:p>
          <a:p>
            <a:pPr marL="457200" lvl="0" indent="0" algn="just" rtl="0">
              <a:lnSpc>
                <a:spcPct val="150000"/>
              </a:lnSpc>
              <a:spcBef>
                <a:spcPts val="0"/>
              </a:spcBef>
              <a:spcAft>
                <a:spcPts val="0"/>
              </a:spcAft>
              <a:buNone/>
            </a:pPr>
            <a:endParaRPr sz="1800">
              <a:solidFill>
                <a:schemeClr val="dk1"/>
              </a:solidFill>
              <a:highlight>
                <a:srgbClr val="FFFFFF"/>
              </a:highlight>
              <a:latin typeface="Libre Baskerville"/>
              <a:ea typeface="Libre Baskerville"/>
              <a:cs typeface="Libre Baskerville"/>
              <a:sym typeface="Libre Baskerville"/>
            </a:endParaRPr>
          </a:p>
          <a:p>
            <a:pPr marL="457200" lvl="0" indent="-381000" algn="just" rtl="0">
              <a:lnSpc>
                <a:spcPct val="150000"/>
              </a:lnSpc>
              <a:spcBef>
                <a:spcPts val="0"/>
              </a:spcBef>
              <a:spcAft>
                <a:spcPts val="0"/>
              </a:spcAft>
              <a:buClr>
                <a:schemeClr val="dk1"/>
              </a:buClr>
              <a:buSzPts val="2400"/>
              <a:buChar char="❖"/>
            </a:pPr>
            <a:r>
              <a:rPr lang="en-US" sz="2100">
                <a:solidFill>
                  <a:schemeClr val="dk1"/>
                </a:solidFill>
                <a:highlight>
                  <a:srgbClr val="FFFFFF"/>
                </a:highlight>
                <a:latin typeface="Libre Baskerville"/>
                <a:ea typeface="Libre Baskerville"/>
                <a:cs typeface="Libre Baskerville"/>
                <a:sym typeface="Libre Baskerville"/>
              </a:rPr>
              <a:t>Not as accurate as other biometric modalities (e.g., facial recognition).</a:t>
            </a:r>
            <a:endParaRPr sz="2100">
              <a:solidFill>
                <a:schemeClr val="dk1"/>
              </a:solidFill>
              <a:highlight>
                <a:srgbClr val="FFFFFF"/>
              </a:highlight>
              <a:latin typeface="Libre Baskerville"/>
              <a:ea typeface="Libre Baskerville"/>
              <a:cs typeface="Libre Baskerville"/>
              <a:sym typeface="Libre Baskerville"/>
            </a:endParaRPr>
          </a:p>
          <a:p>
            <a:pPr marL="457200" lvl="0" indent="-374650" algn="just" rtl="0">
              <a:lnSpc>
                <a:spcPct val="150000"/>
              </a:lnSpc>
              <a:spcBef>
                <a:spcPts val="0"/>
              </a:spcBef>
              <a:spcAft>
                <a:spcPts val="0"/>
              </a:spcAft>
              <a:buClr>
                <a:schemeClr val="dk1"/>
              </a:buClr>
              <a:buSzPts val="2300"/>
              <a:buFont typeface="Libre Baskerville"/>
              <a:buChar char="❖"/>
            </a:pPr>
            <a:r>
              <a:rPr lang="en-US" sz="2100">
                <a:solidFill>
                  <a:schemeClr val="dk1"/>
                </a:solidFill>
                <a:highlight>
                  <a:srgbClr val="FFFFFF"/>
                </a:highlight>
                <a:latin typeface="Libre Baskerville"/>
                <a:ea typeface="Libre Baskerville"/>
                <a:cs typeface="Libre Baskerville"/>
                <a:sym typeface="Libre Baskerville"/>
              </a:rPr>
              <a:t>Requires liveness detection to verify that a sample is from a live speaker and not a recording.</a:t>
            </a:r>
            <a:endParaRPr sz="2100">
              <a:solidFill>
                <a:schemeClr val="dk1"/>
              </a:solidFill>
              <a:highlight>
                <a:srgbClr val="FFFFFF"/>
              </a:highlight>
              <a:latin typeface="Libre Baskerville"/>
              <a:ea typeface="Libre Baskerville"/>
              <a:cs typeface="Libre Baskerville"/>
              <a:sym typeface="Libre Baskerville"/>
            </a:endParaRPr>
          </a:p>
          <a:p>
            <a:pPr marL="457200" lvl="0" indent="-355600" algn="just" rtl="0">
              <a:lnSpc>
                <a:spcPct val="150000"/>
              </a:lnSpc>
              <a:spcBef>
                <a:spcPts val="0"/>
              </a:spcBef>
              <a:spcAft>
                <a:spcPts val="0"/>
              </a:spcAft>
              <a:buClr>
                <a:schemeClr val="dk1"/>
              </a:buClr>
              <a:buSzPts val="2000"/>
              <a:buFont typeface="Libre Baskerville"/>
              <a:buChar char="❖"/>
            </a:pPr>
            <a:r>
              <a:rPr lang="en-US" sz="2100">
                <a:solidFill>
                  <a:schemeClr val="dk1"/>
                </a:solidFill>
                <a:highlight>
                  <a:srgbClr val="FFFFFF"/>
                </a:highlight>
                <a:latin typeface="Libre Baskerville"/>
                <a:ea typeface="Libre Baskerville"/>
                <a:cs typeface="Libre Baskerville"/>
                <a:sym typeface="Libre Baskerville"/>
              </a:rPr>
              <a:t>Background noise can impact the the quality of the sample and, in turn, matching performance.</a:t>
            </a:r>
            <a:endParaRPr sz="2100">
              <a:solidFill>
                <a:schemeClr val="dk1"/>
              </a:solidFill>
              <a:highlight>
                <a:srgbClr val="FFFFFF"/>
              </a:highlight>
              <a:latin typeface="Libre Baskerville"/>
              <a:ea typeface="Libre Baskerville"/>
              <a:cs typeface="Libre Baskerville"/>
              <a:sym typeface="Libre Baskerville"/>
            </a:endParaRPr>
          </a:p>
          <a:p>
            <a:pPr marL="457200" lvl="0" indent="-355600" algn="just" rtl="0">
              <a:lnSpc>
                <a:spcPct val="150000"/>
              </a:lnSpc>
              <a:spcBef>
                <a:spcPts val="0"/>
              </a:spcBef>
              <a:spcAft>
                <a:spcPts val="0"/>
              </a:spcAft>
              <a:buClr>
                <a:schemeClr val="dk1"/>
              </a:buClr>
              <a:buSzPts val="2000"/>
              <a:buFont typeface="Libre Baskerville"/>
              <a:buChar char="❖"/>
            </a:pPr>
            <a:r>
              <a:rPr lang="en-US" sz="2100">
                <a:solidFill>
                  <a:schemeClr val="dk1"/>
                </a:solidFill>
                <a:highlight>
                  <a:srgbClr val="FFFFFF"/>
                </a:highlight>
                <a:latin typeface="Libre Baskerville"/>
                <a:ea typeface="Libre Baskerville"/>
                <a:cs typeface="Libre Baskerville"/>
                <a:sym typeface="Libre Baskerville"/>
              </a:rPr>
              <a:t>Not ideal for all environments (e.g., noisy or public spaces).</a:t>
            </a:r>
            <a:endParaRPr sz="2100">
              <a:solidFill>
                <a:schemeClr val="dk1"/>
              </a:solidFill>
              <a:highlight>
                <a:srgbClr val="FFFFFF"/>
              </a:highlight>
              <a:latin typeface="Libre Baskerville"/>
              <a:ea typeface="Libre Baskerville"/>
              <a:cs typeface="Libre Baskerville"/>
              <a:sym typeface="Libre Baskerville"/>
            </a:endParaRPr>
          </a:p>
          <a:p>
            <a:pPr marL="457200" lvl="0" indent="-355600" algn="just" rtl="0">
              <a:lnSpc>
                <a:spcPct val="150000"/>
              </a:lnSpc>
              <a:spcBef>
                <a:spcPts val="0"/>
              </a:spcBef>
              <a:spcAft>
                <a:spcPts val="0"/>
              </a:spcAft>
              <a:buClr>
                <a:schemeClr val="dk1"/>
              </a:buClr>
              <a:buSzPts val="2000"/>
              <a:buFont typeface="Libre Baskerville"/>
              <a:buChar char="❖"/>
            </a:pPr>
            <a:r>
              <a:rPr lang="en-US" sz="2100">
                <a:solidFill>
                  <a:schemeClr val="dk1"/>
                </a:solidFill>
                <a:latin typeface="Libre Baskerville"/>
                <a:ea typeface="Libre Baskerville"/>
                <a:cs typeface="Libre Baskerville"/>
                <a:sym typeface="Libre Baskerville"/>
              </a:rPr>
              <a:t>It is susceptible to quality of microphone and noise.</a:t>
            </a:r>
            <a:endParaRPr sz="2100">
              <a:solidFill>
                <a:schemeClr val="dk1"/>
              </a:solidFill>
              <a:latin typeface="Libre Baskerville"/>
              <a:ea typeface="Libre Baskerville"/>
              <a:cs typeface="Libre Baskerville"/>
              <a:sym typeface="Libre Baskerville"/>
            </a:endParaRPr>
          </a:p>
          <a:p>
            <a:pPr marL="457200" marR="25400" lvl="0" indent="-355600" algn="just" rtl="0">
              <a:lnSpc>
                <a:spcPct val="150000"/>
              </a:lnSpc>
              <a:spcBef>
                <a:spcPts val="0"/>
              </a:spcBef>
              <a:spcAft>
                <a:spcPts val="0"/>
              </a:spcAft>
              <a:buClr>
                <a:schemeClr val="dk1"/>
              </a:buClr>
              <a:buSzPts val="2000"/>
              <a:buFont typeface="Libre Baskerville"/>
              <a:buChar char="❖"/>
            </a:pPr>
            <a:r>
              <a:rPr lang="en-US" sz="2000">
                <a:solidFill>
                  <a:schemeClr val="dk1"/>
                </a:solidFill>
                <a:latin typeface="Libre Baskerville"/>
                <a:ea typeface="Libre Baskerville"/>
                <a:cs typeface="Libre Baskerville"/>
                <a:sym typeface="Libre Baskerville"/>
              </a:rPr>
              <a:t>The inability to control the factors affecting the input system can significantly decrease performance.</a:t>
            </a:r>
            <a:endParaRPr sz="2000">
              <a:solidFill>
                <a:schemeClr val="dk1"/>
              </a:solidFill>
              <a:latin typeface="Libre Baskerville"/>
              <a:ea typeface="Libre Baskerville"/>
              <a:cs typeface="Libre Baskerville"/>
              <a:sym typeface="Libre Baskerville"/>
            </a:endParaRPr>
          </a:p>
          <a:p>
            <a:pPr marL="457200" marR="25400" lvl="0" indent="-381000" algn="just" rtl="0">
              <a:lnSpc>
                <a:spcPct val="150000"/>
              </a:lnSpc>
              <a:spcBef>
                <a:spcPts val="0"/>
              </a:spcBef>
              <a:spcAft>
                <a:spcPts val="0"/>
              </a:spcAft>
              <a:buClr>
                <a:schemeClr val="dk1"/>
              </a:buClr>
              <a:buSzPts val="2400"/>
              <a:buFont typeface="Libre Baskerville"/>
              <a:buChar char="❖"/>
            </a:pPr>
            <a:r>
              <a:rPr lang="en-US" sz="2000">
                <a:solidFill>
                  <a:schemeClr val="dk1"/>
                </a:solidFill>
                <a:latin typeface="Libre Baskerville"/>
                <a:ea typeface="Libre Baskerville"/>
                <a:cs typeface="Libre Baskerville"/>
                <a:sym typeface="Libre Baskerville"/>
              </a:rPr>
              <a:t>Some speaker verification systems are also susceptible to spoofing attacks through recorded voice.</a:t>
            </a:r>
            <a:endParaRPr sz="2000">
              <a:solidFill>
                <a:schemeClr val="dk1"/>
              </a:solidFill>
              <a:latin typeface="Libre Baskerville"/>
              <a:ea typeface="Libre Baskerville"/>
              <a:cs typeface="Libre Baskerville"/>
              <a:sym typeface="Libre Baskerville"/>
            </a:endParaRPr>
          </a:p>
          <a:p>
            <a:pPr marL="0" lvl="0" indent="0" algn="l" rtl="0">
              <a:spcBef>
                <a:spcPts val="700"/>
              </a:spcBef>
              <a:spcAft>
                <a:spcPts val="0"/>
              </a:spcAft>
              <a:buNone/>
            </a:pPr>
            <a:endParaRPr sz="3000" b="1">
              <a:solidFill>
                <a:schemeClr val="dk1"/>
              </a:solidFill>
              <a:latin typeface="Algerian"/>
              <a:ea typeface="Algerian"/>
              <a:cs typeface="Algerian"/>
              <a:sym typeface="Algerian"/>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28"/>
          <p:cNvSpPr txBox="1"/>
          <p:nvPr/>
        </p:nvSpPr>
        <p:spPr>
          <a:xfrm>
            <a:off x="0" y="0"/>
            <a:ext cx="9144000" cy="671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US" sz="2800" b="1">
                <a:solidFill>
                  <a:schemeClr val="dk1"/>
                </a:solidFill>
                <a:latin typeface="Algerian"/>
                <a:ea typeface="Algerian"/>
                <a:cs typeface="Algerian"/>
                <a:sym typeface="Algerian"/>
              </a:rPr>
              <a:t>Difference between Voice and Speech Recognition</a:t>
            </a:r>
            <a:endParaRPr sz="2800" b="1">
              <a:solidFill>
                <a:schemeClr val="dk1"/>
              </a:solidFill>
              <a:latin typeface="Algerian"/>
              <a:ea typeface="Algerian"/>
              <a:cs typeface="Algerian"/>
              <a:sym typeface="Algerian"/>
            </a:endParaRPr>
          </a:p>
          <a:p>
            <a:pPr marL="0" lvl="0" indent="0" algn="l" rtl="0">
              <a:lnSpc>
                <a:spcPct val="115000"/>
              </a:lnSpc>
              <a:spcBef>
                <a:spcPts val="1800"/>
              </a:spcBef>
              <a:spcAft>
                <a:spcPts val="400"/>
              </a:spcAft>
              <a:buNone/>
            </a:pPr>
            <a:endParaRPr sz="2800" b="1">
              <a:solidFill>
                <a:schemeClr val="dk1"/>
              </a:solidFill>
              <a:latin typeface="Algerian"/>
              <a:ea typeface="Algerian"/>
              <a:cs typeface="Algerian"/>
              <a:sym typeface="Algerian"/>
            </a:endParaRPr>
          </a:p>
        </p:txBody>
      </p:sp>
      <p:graphicFrame>
        <p:nvGraphicFramePr>
          <p:cNvPr id="687" name="Google Shape;687;p128"/>
          <p:cNvGraphicFramePr/>
          <p:nvPr/>
        </p:nvGraphicFramePr>
        <p:xfrm>
          <a:off x="101950" y="1879150"/>
          <a:ext cx="9042050" cy="4971263"/>
        </p:xfrm>
        <a:graphic>
          <a:graphicData uri="http://schemas.openxmlformats.org/drawingml/2006/table">
            <a:tbl>
              <a:tblPr>
                <a:noFill/>
                <a:tableStyleId>{55719D0E-9E5C-41A2-BAF5-BED1E6AF10C5}</a:tableStyleId>
              </a:tblPr>
              <a:tblGrid>
                <a:gridCol w="4521025"/>
                <a:gridCol w="4521025"/>
              </a:tblGrid>
              <a:tr h="381000">
                <a:tc>
                  <a:txBody>
                    <a:bodyPr/>
                    <a:lstStyle/>
                    <a:p>
                      <a:pPr marL="0" lvl="0" indent="0" algn="ctr" rtl="0">
                        <a:lnSpc>
                          <a:spcPct val="115000"/>
                        </a:lnSpc>
                        <a:spcBef>
                          <a:spcPts val="1200"/>
                        </a:spcBef>
                        <a:spcAft>
                          <a:spcPts val="1600"/>
                        </a:spcAft>
                        <a:buNone/>
                      </a:pPr>
                      <a:r>
                        <a:rPr lang="en-US" sz="1900" b="1">
                          <a:latin typeface="Libre Baskerville"/>
                          <a:ea typeface="Libre Baskerville"/>
                          <a:cs typeface="Libre Baskerville"/>
                          <a:sym typeface="Libre Baskerville"/>
                        </a:rPr>
                        <a:t>Speaker Recognition (Voice Recognition)</a:t>
                      </a:r>
                      <a:endParaRPr sz="1900" b="1">
                        <a:latin typeface="Libre Baskerville"/>
                        <a:ea typeface="Libre Baskerville"/>
                        <a:cs typeface="Libre Baskerville"/>
                        <a:sym typeface="Libre Baskerville"/>
                      </a:endParaRPr>
                    </a:p>
                  </a:txBody>
                  <a:tcPr marL="79375" marR="79375" marT="79375" marB="79375">
                    <a:lnL w="12650" cap="flat" cmpd="sng">
                      <a:solidFill>
                        <a:srgbClr val="DDDDDD"/>
                      </a:solidFill>
                      <a:prstDash val="solid"/>
                      <a:round/>
                      <a:headEnd type="none" w="sm" len="sm"/>
                      <a:tailEnd type="none" w="sm" len="sm"/>
                    </a:lnL>
                    <a:lnR w="12650" cap="flat" cmpd="sng">
                      <a:solidFill>
                        <a:srgbClr val="DDDDDD"/>
                      </a:solidFill>
                      <a:prstDash val="solid"/>
                      <a:round/>
                      <a:headEnd type="none" w="sm" len="sm"/>
                      <a:tailEnd type="none" w="sm" len="sm"/>
                    </a:lnR>
                    <a:lnT w="12650" cap="flat" cmpd="sng">
                      <a:solidFill>
                        <a:srgbClr val="DDDDDD"/>
                      </a:solidFill>
                      <a:prstDash val="solid"/>
                      <a:round/>
                      <a:headEnd type="none" w="sm" len="sm"/>
                      <a:tailEnd type="none" w="sm" len="sm"/>
                    </a:lnT>
                    <a:lnB w="12650" cap="flat" cmpd="sng">
                      <a:solidFill>
                        <a:srgbClr val="DDDDDD"/>
                      </a:solidFill>
                      <a:prstDash val="solid"/>
                      <a:round/>
                      <a:headEnd type="none" w="sm" len="sm"/>
                      <a:tailEnd type="none" w="sm" len="sm"/>
                    </a:lnB>
                    <a:solidFill>
                      <a:srgbClr val="EEEEEE"/>
                    </a:solidFill>
                  </a:tcPr>
                </a:tc>
                <a:tc>
                  <a:txBody>
                    <a:bodyPr/>
                    <a:lstStyle/>
                    <a:p>
                      <a:pPr marL="0" lvl="0" indent="0" algn="ctr" rtl="0">
                        <a:lnSpc>
                          <a:spcPct val="115000"/>
                        </a:lnSpc>
                        <a:spcBef>
                          <a:spcPts val="1200"/>
                        </a:spcBef>
                        <a:spcAft>
                          <a:spcPts val="1600"/>
                        </a:spcAft>
                        <a:buNone/>
                      </a:pPr>
                      <a:r>
                        <a:rPr lang="en-US" sz="1900" b="1">
                          <a:latin typeface="Libre Baskerville"/>
                          <a:ea typeface="Libre Baskerville"/>
                          <a:cs typeface="Libre Baskerville"/>
                          <a:sym typeface="Libre Baskerville"/>
                        </a:rPr>
                        <a:t>Speech Recognition</a:t>
                      </a:r>
                      <a:endParaRPr sz="1900" b="1">
                        <a:latin typeface="Libre Baskerville"/>
                        <a:ea typeface="Libre Baskerville"/>
                        <a:cs typeface="Libre Baskerville"/>
                        <a:sym typeface="Libre Baskerville"/>
                      </a:endParaRPr>
                    </a:p>
                  </a:txBody>
                  <a:tcPr marL="79375" marR="79375" marT="79375" marB="79375">
                    <a:lnL w="12650" cap="flat" cmpd="sng">
                      <a:solidFill>
                        <a:srgbClr val="DDDDDD"/>
                      </a:solidFill>
                      <a:prstDash val="solid"/>
                      <a:round/>
                      <a:headEnd type="none" w="sm" len="sm"/>
                      <a:tailEnd type="none" w="sm" len="sm"/>
                    </a:lnL>
                    <a:lnR w="12650" cap="flat" cmpd="sng">
                      <a:solidFill>
                        <a:srgbClr val="DDDDDD"/>
                      </a:solidFill>
                      <a:prstDash val="solid"/>
                      <a:round/>
                      <a:headEnd type="none" w="sm" len="sm"/>
                      <a:tailEnd type="none" w="sm" len="sm"/>
                    </a:lnR>
                    <a:lnT w="12650" cap="flat" cmpd="sng">
                      <a:solidFill>
                        <a:srgbClr val="DDDDDD"/>
                      </a:solidFill>
                      <a:prstDash val="solid"/>
                      <a:round/>
                      <a:headEnd type="none" w="sm" len="sm"/>
                      <a:tailEnd type="none" w="sm" len="sm"/>
                    </a:lnT>
                    <a:lnB w="12650" cap="flat" cmpd="sng">
                      <a:solidFill>
                        <a:srgbClr val="DDDDDD"/>
                      </a:solidFill>
                      <a:prstDash val="solid"/>
                      <a:round/>
                      <a:headEnd type="none" w="sm" len="sm"/>
                      <a:tailEnd type="none" w="sm" len="sm"/>
                    </a:lnB>
                    <a:solidFill>
                      <a:srgbClr val="EEEEEE"/>
                    </a:solidFill>
                  </a:tcPr>
                </a:tc>
              </a:tr>
              <a:tr h="1899925">
                <a:tc>
                  <a:txBody>
                    <a:bodyPr/>
                    <a:lstStyle/>
                    <a:p>
                      <a:pPr marL="0" lvl="0" indent="0" algn="just" rtl="0">
                        <a:lnSpc>
                          <a:spcPct val="200000"/>
                        </a:lnSpc>
                        <a:spcBef>
                          <a:spcPts val="1200"/>
                        </a:spcBef>
                        <a:spcAft>
                          <a:spcPts val="1600"/>
                        </a:spcAft>
                        <a:buNone/>
                      </a:pPr>
                      <a:r>
                        <a:rPr lang="en-US" sz="1800">
                          <a:latin typeface="Libre Baskerville"/>
                          <a:ea typeface="Libre Baskerville"/>
                          <a:cs typeface="Libre Baskerville"/>
                          <a:sym typeface="Libre Baskerville"/>
                        </a:rPr>
                        <a:t>The objective of voice recognition is to recognize WHO is speaking.</a:t>
                      </a:r>
                      <a:endParaRPr sz="1800">
                        <a:latin typeface="Libre Baskerville"/>
                        <a:ea typeface="Libre Baskerville"/>
                        <a:cs typeface="Libre Baskerville"/>
                        <a:sym typeface="Libre Baskerville"/>
                      </a:endParaRPr>
                    </a:p>
                  </a:txBody>
                  <a:tcPr marL="79375" marR="79375" marT="79375" marB="79375">
                    <a:lnL w="12650" cap="flat" cmpd="sng">
                      <a:solidFill>
                        <a:srgbClr val="DDDDDD"/>
                      </a:solidFill>
                      <a:prstDash val="solid"/>
                      <a:round/>
                      <a:headEnd type="none" w="sm" len="sm"/>
                      <a:tailEnd type="none" w="sm" len="sm"/>
                    </a:lnL>
                    <a:lnR w="12650" cap="flat" cmpd="sng">
                      <a:solidFill>
                        <a:srgbClr val="DDDDDD"/>
                      </a:solidFill>
                      <a:prstDash val="solid"/>
                      <a:round/>
                      <a:headEnd type="none" w="sm" len="sm"/>
                      <a:tailEnd type="none" w="sm" len="sm"/>
                    </a:lnR>
                    <a:lnT w="12650" cap="flat" cmpd="sng">
                      <a:solidFill>
                        <a:srgbClr val="DDDDDD"/>
                      </a:solidFill>
                      <a:prstDash val="solid"/>
                      <a:round/>
                      <a:headEnd type="none" w="sm" len="sm"/>
                      <a:tailEnd type="none" w="sm" len="sm"/>
                    </a:lnT>
                    <a:lnB w="12650" cap="flat" cmpd="sng">
                      <a:solidFill>
                        <a:srgbClr val="DDDDDD"/>
                      </a:solidFill>
                      <a:prstDash val="solid"/>
                      <a:round/>
                      <a:headEnd type="none" w="sm" len="sm"/>
                      <a:tailEnd type="none" w="sm" len="sm"/>
                    </a:lnB>
                  </a:tcPr>
                </a:tc>
                <a:tc>
                  <a:txBody>
                    <a:bodyPr/>
                    <a:lstStyle/>
                    <a:p>
                      <a:pPr marL="0" lvl="0" indent="0" algn="just" rtl="0">
                        <a:lnSpc>
                          <a:spcPct val="200000"/>
                        </a:lnSpc>
                        <a:spcBef>
                          <a:spcPts val="1200"/>
                        </a:spcBef>
                        <a:spcAft>
                          <a:spcPts val="1600"/>
                        </a:spcAft>
                        <a:buNone/>
                      </a:pPr>
                      <a:r>
                        <a:rPr lang="en-US" sz="1800">
                          <a:latin typeface="Libre Baskerville"/>
                          <a:ea typeface="Libre Baskerville"/>
                          <a:cs typeface="Libre Baskerville"/>
                          <a:sym typeface="Libre Baskerville"/>
                        </a:rPr>
                        <a:t>The speech recognition aims at understanding and comprehending WHAT was spoken.</a:t>
                      </a:r>
                      <a:endParaRPr sz="1800">
                        <a:latin typeface="Libre Baskerville"/>
                        <a:ea typeface="Libre Baskerville"/>
                        <a:cs typeface="Libre Baskerville"/>
                        <a:sym typeface="Libre Baskerville"/>
                      </a:endParaRPr>
                    </a:p>
                  </a:txBody>
                  <a:tcPr marL="79375" marR="79375" marT="79375" marB="79375">
                    <a:lnL w="12650" cap="flat" cmpd="sng">
                      <a:solidFill>
                        <a:srgbClr val="DDDDDD"/>
                      </a:solidFill>
                      <a:prstDash val="solid"/>
                      <a:round/>
                      <a:headEnd type="none" w="sm" len="sm"/>
                      <a:tailEnd type="none" w="sm" len="sm"/>
                    </a:lnL>
                    <a:lnR w="12650" cap="flat" cmpd="sng">
                      <a:solidFill>
                        <a:srgbClr val="DDDDDD"/>
                      </a:solidFill>
                      <a:prstDash val="solid"/>
                      <a:round/>
                      <a:headEnd type="none" w="sm" len="sm"/>
                      <a:tailEnd type="none" w="sm" len="sm"/>
                    </a:lnR>
                    <a:lnT w="12650" cap="flat" cmpd="sng">
                      <a:solidFill>
                        <a:srgbClr val="DDDDDD"/>
                      </a:solidFill>
                      <a:prstDash val="solid"/>
                      <a:round/>
                      <a:headEnd type="none" w="sm" len="sm"/>
                      <a:tailEnd type="none" w="sm" len="sm"/>
                    </a:lnT>
                    <a:lnB w="12650" cap="flat" cmpd="sng">
                      <a:solidFill>
                        <a:srgbClr val="DDDDDD"/>
                      </a:solidFill>
                      <a:prstDash val="solid"/>
                      <a:round/>
                      <a:headEnd type="none" w="sm" len="sm"/>
                      <a:tailEnd type="none" w="sm" len="sm"/>
                    </a:lnB>
                  </a:tcPr>
                </a:tc>
              </a:tr>
              <a:tr h="381000">
                <a:tc>
                  <a:txBody>
                    <a:bodyPr/>
                    <a:lstStyle/>
                    <a:p>
                      <a:pPr marL="0" lvl="0" indent="0" algn="just" rtl="0">
                        <a:lnSpc>
                          <a:spcPct val="200000"/>
                        </a:lnSpc>
                        <a:spcBef>
                          <a:spcPts val="1200"/>
                        </a:spcBef>
                        <a:spcAft>
                          <a:spcPts val="1600"/>
                        </a:spcAft>
                        <a:buNone/>
                      </a:pPr>
                      <a:r>
                        <a:rPr lang="en-US" sz="1800">
                          <a:latin typeface="Libre Baskerville"/>
                          <a:ea typeface="Libre Baskerville"/>
                          <a:cs typeface="Libre Baskerville"/>
                          <a:sym typeface="Libre Baskerville"/>
                        </a:rPr>
                        <a:t>It is used to identify a person by analyzing its tone, voice pitch, and accent.</a:t>
                      </a:r>
                      <a:endParaRPr sz="1800">
                        <a:latin typeface="Libre Baskerville"/>
                        <a:ea typeface="Libre Baskerville"/>
                        <a:cs typeface="Libre Baskerville"/>
                        <a:sym typeface="Libre Baskerville"/>
                      </a:endParaRPr>
                    </a:p>
                  </a:txBody>
                  <a:tcPr marL="79375" marR="79375" marT="79375" marB="79375">
                    <a:lnL w="12650" cap="flat" cmpd="sng">
                      <a:solidFill>
                        <a:srgbClr val="DDDDDD"/>
                      </a:solidFill>
                      <a:prstDash val="solid"/>
                      <a:round/>
                      <a:headEnd type="none" w="sm" len="sm"/>
                      <a:tailEnd type="none" w="sm" len="sm"/>
                    </a:lnL>
                    <a:lnR w="12650" cap="flat" cmpd="sng">
                      <a:solidFill>
                        <a:srgbClr val="DDDDDD"/>
                      </a:solidFill>
                      <a:prstDash val="solid"/>
                      <a:round/>
                      <a:headEnd type="none" w="sm" len="sm"/>
                      <a:tailEnd type="none" w="sm" len="sm"/>
                    </a:lnR>
                    <a:lnT w="12650" cap="flat" cmpd="sng">
                      <a:solidFill>
                        <a:srgbClr val="DDDDDD"/>
                      </a:solidFill>
                      <a:prstDash val="solid"/>
                      <a:round/>
                      <a:headEnd type="none" w="sm" len="sm"/>
                      <a:tailEnd type="none" w="sm" len="sm"/>
                    </a:lnT>
                    <a:lnB w="12650" cap="flat" cmpd="sng">
                      <a:solidFill>
                        <a:srgbClr val="DDDDDD"/>
                      </a:solidFill>
                      <a:prstDash val="solid"/>
                      <a:round/>
                      <a:headEnd type="none" w="sm" len="sm"/>
                      <a:tailEnd type="none" w="sm" len="sm"/>
                    </a:lnB>
                  </a:tcPr>
                </a:tc>
                <a:tc>
                  <a:txBody>
                    <a:bodyPr/>
                    <a:lstStyle/>
                    <a:p>
                      <a:pPr marL="0" lvl="0" indent="0" algn="just" rtl="0">
                        <a:lnSpc>
                          <a:spcPct val="200000"/>
                        </a:lnSpc>
                        <a:spcBef>
                          <a:spcPts val="1200"/>
                        </a:spcBef>
                        <a:spcAft>
                          <a:spcPts val="1600"/>
                        </a:spcAft>
                        <a:buNone/>
                      </a:pPr>
                      <a:r>
                        <a:rPr lang="en-US" sz="1800">
                          <a:latin typeface="Libre Baskerville"/>
                          <a:ea typeface="Libre Baskerville"/>
                          <a:cs typeface="Libre Baskerville"/>
                          <a:sym typeface="Libre Baskerville"/>
                        </a:rPr>
                        <a:t>It is used in hand-free computing, map, or menu navigation.</a:t>
                      </a:r>
                      <a:endParaRPr sz="1800">
                        <a:latin typeface="Libre Baskerville"/>
                        <a:ea typeface="Libre Baskerville"/>
                        <a:cs typeface="Libre Baskerville"/>
                        <a:sym typeface="Libre Baskerville"/>
                      </a:endParaRPr>
                    </a:p>
                  </a:txBody>
                  <a:tcPr marL="79375" marR="79375" marT="79375" marB="79375">
                    <a:lnL w="12650" cap="flat" cmpd="sng">
                      <a:solidFill>
                        <a:srgbClr val="DDDDDD"/>
                      </a:solidFill>
                      <a:prstDash val="solid"/>
                      <a:round/>
                      <a:headEnd type="none" w="sm" len="sm"/>
                      <a:tailEnd type="none" w="sm" len="sm"/>
                    </a:lnL>
                    <a:lnR w="12650" cap="flat" cmpd="sng">
                      <a:solidFill>
                        <a:srgbClr val="DDDDDD"/>
                      </a:solidFill>
                      <a:prstDash val="solid"/>
                      <a:round/>
                      <a:headEnd type="none" w="sm" len="sm"/>
                      <a:tailEnd type="none" w="sm" len="sm"/>
                    </a:lnR>
                    <a:lnT w="12650" cap="flat" cmpd="sng">
                      <a:solidFill>
                        <a:srgbClr val="DDDDDD"/>
                      </a:solidFill>
                      <a:prstDash val="solid"/>
                      <a:round/>
                      <a:headEnd type="none" w="sm" len="sm"/>
                      <a:tailEnd type="none" w="sm" len="sm"/>
                    </a:lnT>
                    <a:lnB w="12650" cap="flat" cmpd="sng">
                      <a:solidFill>
                        <a:srgbClr val="DDDDDD"/>
                      </a:solidFill>
                      <a:prstDash val="solid"/>
                      <a:round/>
                      <a:headEnd type="none" w="sm" len="sm"/>
                      <a:tailEnd type="none" w="sm" len="sm"/>
                    </a:lnB>
                  </a:tcPr>
                </a:tc>
              </a:tr>
              <a:tr h="441925">
                <a:tc>
                  <a:txBody>
                    <a:bodyPr/>
                    <a:lstStyle/>
                    <a:p>
                      <a:pPr marL="0" lvl="0" indent="0" algn="l" rtl="0">
                        <a:spcBef>
                          <a:spcPts val="0"/>
                        </a:spcBef>
                        <a:spcAft>
                          <a:spcPts val="0"/>
                        </a:spcAft>
                        <a:buNone/>
                      </a:pPr>
                      <a:endParaRPr sz="1700">
                        <a:latin typeface="Libre Baskerville"/>
                        <a:ea typeface="Libre Baskerville"/>
                        <a:cs typeface="Libre Baskerville"/>
                        <a:sym typeface="Libre Baskerville"/>
                      </a:endParaRPr>
                    </a:p>
                  </a:txBody>
                  <a:tcPr marL="91425" marR="91425" marT="91425" marB="91425">
                    <a:lnT w="12650" cap="flat" cmpd="sng">
                      <a:solidFill>
                        <a:srgbClr val="DDDDDD"/>
                      </a:solidFill>
                      <a:prstDash val="solid"/>
                      <a:round/>
                      <a:headEnd type="none" w="sm" len="sm"/>
                      <a:tailEnd type="none" w="sm" len="sm"/>
                    </a:lnT>
                  </a:tcPr>
                </a:tc>
                <a:tc>
                  <a:txBody>
                    <a:bodyPr/>
                    <a:lstStyle/>
                    <a:p>
                      <a:pPr marL="0" lvl="0" indent="0" algn="l" rtl="0">
                        <a:spcBef>
                          <a:spcPts val="0"/>
                        </a:spcBef>
                        <a:spcAft>
                          <a:spcPts val="0"/>
                        </a:spcAft>
                        <a:buNone/>
                      </a:pPr>
                      <a:endParaRPr sz="1700">
                        <a:latin typeface="Libre Baskerville"/>
                        <a:ea typeface="Libre Baskerville"/>
                        <a:cs typeface="Libre Baskerville"/>
                        <a:sym typeface="Libre Baskerville"/>
                      </a:endParaRPr>
                    </a:p>
                  </a:txBody>
                  <a:tcPr marL="91425" marR="91425" marT="91425" marB="91425">
                    <a:lnT w="12650" cap="flat" cmpd="sng">
                      <a:solidFill>
                        <a:srgbClr val="DDDDDD"/>
                      </a:solidFill>
                      <a:prstDash val="solid"/>
                      <a:round/>
                      <a:headEnd type="none" w="sm" len="sm"/>
                      <a:tailEnd type="none" w="sm" len="sm"/>
                    </a:lnT>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2" descr="How Biometrics Help Manage Amusement Park Access | 2013-07-23 ..."/>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22" descr="How Biometrics Help Manage Amusement Park Access | 2013-07-23 ..."/>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22" descr="How Biometrics Help Manage Amusement Park Access | 2013-07-23 ..."/>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6" name="Google Shape;136;p22" descr="How Biometrics Help Manage Amusement Park Access | 2013-07-23 ..."/>
          <p:cNvPicPr preferRelativeResize="0"/>
          <p:nvPr/>
        </p:nvPicPr>
        <p:blipFill rotWithShape="1">
          <a:blip r:embed="rId3">
            <a:alphaModFix/>
          </a:blip>
          <a:srcRect/>
          <a:stretch/>
        </p:blipFill>
        <p:spPr>
          <a:xfrm>
            <a:off x="914400" y="990600"/>
            <a:ext cx="6096000" cy="4059185"/>
          </a:xfrm>
          <a:prstGeom prst="rect">
            <a:avLst/>
          </a:prstGeom>
          <a:noFill/>
          <a:ln>
            <a:noFill/>
          </a:ln>
        </p:spPr>
      </p:pic>
      <p:sp>
        <p:nvSpPr>
          <p:cNvPr id="137" name="Google Shape;137;p22"/>
          <p:cNvSpPr/>
          <p:nvPr/>
        </p:nvSpPr>
        <p:spPr>
          <a:xfrm>
            <a:off x="1371600" y="5410200"/>
            <a:ext cx="6400800"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theme park visitor management using biometrics</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500" y="2595859"/>
            <a:ext cx="5943600" cy="923330"/>
          </a:xfrm>
          <a:prstGeom prst="rect">
            <a:avLst/>
          </a:prstGeom>
          <a:noFill/>
        </p:spPr>
        <p:txBody>
          <a:bodyPr wrap="square" lIns="91440" tIns="45720" rIns="91440" bIns="45720">
            <a:spAutoFit/>
          </a:bodyPr>
          <a:lstStyle/>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UNIT 3</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129"/>
          <p:cNvSpPr txBox="1"/>
          <p:nvPr/>
        </p:nvSpPr>
        <p:spPr>
          <a:xfrm>
            <a:off x="167100" y="-53700"/>
            <a:ext cx="8809800" cy="69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a:solidFill>
                  <a:srgbClr val="222222"/>
                </a:solidFill>
                <a:highlight>
                  <a:srgbClr val="FFFFFF"/>
                </a:highlight>
                <a:latin typeface="Algerian"/>
                <a:ea typeface="Algerian"/>
                <a:cs typeface="Algerian"/>
                <a:sym typeface="Algerian"/>
              </a:rPr>
              <a:t>iris recognition</a:t>
            </a:r>
            <a:endParaRPr sz="3800">
              <a:solidFill>
                <a:srgbClr val="222222"/>
              </a:solidFill>
              <a:highlight>
                <a:srgbClr val="FFFFFF"/>
              </a:highlight>
              <a:latin typeface="Algerian"/>
              <a:ea typeface="Algerian"/>
              <a:cs typeface="Algerian"/>
              <a:sym typeface="Algerian"/>
            </a:endParaRPr>
          </a:p>
          <a:p>
            <a:pPr marL="0" lvl="0" indent="457200" algn="just" rtl="0">
              <a:lnSpc>
                <a:spcPct val="115000"/>
              </a:lnSpc>
              <a:spcBef>
                <a:spcPts val="0"/>
              </a:spcBef>
              <a:spcAft>
                <a:spcPts val="0"/>
              </a:spcAft>
              <a:buNone/>
            </a:pPr>
            <a:r>
              <a:rPr lang="en-US" sz="2200">
                <a:solidFill>
                  <a:srgbClr val="222222"/>
                </a:solidFill>
                <a:highlight>
                  <a:srgbClr val="FFFFFF"/>
                </a:highlight>
                <a:latin typeface="Libre Baskerville"/>
                <a:ea typeface="Libre Baskerville"/>
                <a:cs typeface="Libre Baskerville"/>
                <a:sym typeface="Libre Baskerville"/>
              </a:rPr>
              <a:t>     </a:t>
            </a:r>
            <a:endParaRPr sz="2300">
              <a:solidFill>
                <a:srgbClr val="222222"/>
              </a:solidFill>
              <a:highlight>
                <a:srgbClr val="FFFFFF"/>
              </a:highlight>
              <a:latin typeface="Libre Baskerville"/>
              <a:ea typeface="Libre Baskerville"/>
              <a:cs typeface="Libre Baskerville"/>
              <a:sym typeface="Libre Baskerville"/>
            </a:endParaRPr>
          </a:p>
          <a:p>
            <a:pPr marL="457200" lvl="0" indent="-381000" algn="just" rtl="0">
              <a:lnSpc>
                <a:spcPct val="150000"/>
              </a:lnSpc>
              <a:spcBef>
                <a:spcPts val="0"/>
              </a:spcBef>
              <a:spcAft>
                <a:spcPts val="0"/>
              </a:spcAft>
              <a:buClr>
                <a:srgbClr val="222222"/>
              </a:buClr>
              <a:buSzPts val="2400"/>
              <a:buFont typeface="Libre Baskerville"/>
              <a:buChar char="❖"/>
            </a:pPr>
            <a:r>
              <a:rPr lang="en-US" sz="2400">
                <a:solidFill>
                  <a:srgbClr val="222222"/>
                </a:solidFill>
                <a:highlight>
                  <a:srgbClr val="FFFFFF"/>
                </a:highlight>
                <a:latin typeface="Libre Baskerville"/>
                <a:ea typeface="Libre Baskerville"/>
                <a:cs typeface="Libre Baskerville"/>
                <a:sym typeface="Libre Baskerville"/>
              </a:rPr>
              <a:t>Measures the unique patterns in the colored circle of your eye to verify and authenticate your identity</a:t>
            </a:r>
            <a:endParaRPr sz="2400">
              <a:solidFill>
                <a:srgbClr val="222222"/>
              </a:solidFill>
              <a:highlight>
                <a:srgbClr val="FFFFFF"/>
              </a:highlight>
              <a:latin typeface="Libre Baskerville"/>
              <a:ea typeface="Libre Baskerville"/>
              <a:cs typeface="Libre Baskerville"/>
              <a:sym typeface="Libre Baskerville"/>
            </a:endParaRPr>
          </a:p>
          <a:p>
            <a:pPr marL="457200" lvl="0" indent="-374650" algn="just" rtl="0">
              <a:lnSpc>
                <a:spcPct val="150000"/>
              </a:lnSpc>
              <a:spcBef>
                <a:spcPts val="0"/>
              </a:spcBef>
              <a:spcAft>
                <a:spcPts val="0"/>
              </a:spcAft>
              <a:buClr>
                <a:srgbClr val="333333"/>
              </a:buClr>
              <a:buSzPts val="2300"/>
              <a:buFont typeface="Libre Baskerville"/>
              <a:buChar char="❖"/>
            </a:pPr>
            <a:r>
              <a:rPr lang="en-US" sz="2300">
                <a:solidFill>
                  <a:srgbClr val="333333"/>
                </a:solidFill>
                <a:highlight>
                  <a:srgbClr val="FFFFFF"/>
                </a:highlight>
                <a:latin typeface="Libre Baskerville"/>
                <a:ea typeface="Libre Baskerville"/>
                <a:cs typeface="Libre Baskerville"/>
                <a:sym typeface="Libre Baskerville"/>
              </a:rPr>
              <a:t>Iris pattern is unique and remains unchanged </a:t>
            </a:r>
            <a:endParaRPr sz="2300">
              <a:solidFill>
                <a:srgbClr val="333333"/>
              </a:solidFill>
              <a:highlight>
                <a:srgbClr val="FFFFFF"/>
              </a:highlight>
              <a:latin typeface="Libre Baskerville"/>
              <a:ea typeface="Libre Baskerville"/>
              <a:cs typeface="Libre Baskerville"/>
              <a:sym typeface="Libre Baskerville"/>
            </a:endParaRPr>
          </a:p>
          <a:p>
            <a:pPr marL="457200" lvl="0" indent="-377825" algn="just" rtl="0">
              <a:lnSpc>
                <a:spcPct val="150000"/>
              </a:lnSpc>
              <a:spcBef>
                <a:spcPts val="0"/>
              </a:spcBef>
              <a:spcAft>
                <a:spcPts val="0"/>
              </a:spcAft>
              <a:buClr>
                <a:srgbClr val="222222"/>
              </a:buClr>
              <a:buSzPts val="2350"/>
              <a:buFont typeface="Libre Baskerville"/>
              <a:buChar char="❖"/>
            </a:pPr>
            <a:r>
              <a:rPr lang="en-US" sz="2350">
                <a:solidFill>
                  <a:srgbClr val="222222"/>
                </a:solidFill>
                <a:highlight>
                  <a:srgbClr val="FFFFFF"/>
                </a:highlight>
                <a:latin typeface="Libre Baskerville"/>
                <a:ea typeface="Libre Baskerville"/>
                <a:cs typeface="Libre Baskerville"/>
                <a:sym typeface="Libre Baskerville"/>
              </a:rPr>
              <a:t>Opens and shuts the pupil of the eye like a camera shutter</a:t>
            </a:r>
            <a:endParaRPr sz="2350">
              <a:solidFill>
                <a:srgbClr val="222222"/>
              </a:solidFill>
              <a:highlight>
                <a:srgbClr val="FFFFFF"/>
              </a:highlight>
              <a:latin typeface="Libre Baskerville"/>
              <a:ea typeface="Libre Baskerville"/>
              <a:cs typeface="Libre Baskerville"/>
              <a:sym typeface="Libre Baskerville"/>
            </a:endParaRPr>
          </a:p>
          <a:p>
            <a:pPr marL="457200" lvl="0" indent="-377825" algn="just" rtl="0">
              <a:lnSpc>
                <a:spcPct val="150000"/>
              </a:lnSpc>
              <a:spcBef>
                <a:spcPts val="0"/>
              </a:spcBef>
              <a:spcAft>
                <a:spcPts val="0"/>
              </a:spcAft>
              <a:buClr>
                <a:srgbClr val="222222"/>
              </a:buClr>
              <a:buSzPts val="2350"/>
              <a:buFont typeface="Libre Baskerville"/>
              <a:buChar char="❖"/>
            </a:pPr>
            <a:r>
              <a:rPr lang="en-US" sz="2350">
                <a:solidFill>
                  <a:srgbClr val="222222"/>
                </a:solidFill>
                <a:highlight>
                  <a:srgbClr val="FFFFFF"/>
                </a:highlight>
                <a:latin typeface="Libre Baskerville"/>
                <a:ea typeface="Libre Baskerville"/>
                <a:cs typeface="Libre Baskerville"/>
                <a:sym typeface="Libre Baskerville"/>
              </a:rPr>
              <a:t>Pigment called melanin—more melanin gives you browner eyes and less produces bluer eyes</a:t>
            </a:r>
            <a:endParaRPr sz="2350">
              <a:solidFill>
                <a:srgbClr val="222222"/>
              </a:solidFill>
              <a:highlight>
                <a:srgbClr val="FFFFFF"/>
              </a:highlight>
              <a:latin typeface="Libre Baskerville"/>
              <a:ea typeface="Libre Baskerville"/>
              <a:cs typeface="Libre Baskerville"/>
              <a:sym typeface="Libre Baskerville"/>
            </a:endParaRPr>
          </a:p>
          <a:p>
            <a:pPr marL="457200" lvl="0" indent="-377825" algn="just" rtl="0">
              <a:lnSpc>
                <a:spcPct val="150000"/>
              </a:lnSpc>
              <a:spcBef>
                <a:spcPts val="0"/>
              </a:spcBef>
              <a:spcAft>
                <a:spcPts val="0"/>
              </a:spcAft>
              <a:buClr>
                <a:srgbClr val="222222"/>
              </a:buClr>
              <a:buSzPts val="2350"/>
              <a:buFont typeface="Libre Baskerville"/>
              <a:buChar char="❖"/>
            </a:pPr>
            <a:r>
              <a:rPr lang="en-US" sz="2350">
                <a:solidFill>
                  <a:srgbClr val="222222"/>
                </a:solidFill>
                <a:highlight>
                  <a:srgbClr val="FFFFFF"/>
                </a:highlight>
                <a:latin typeface="Libre Baskerville"/>
                <a:ea typeface="Libre Baskerville"/>
                <a:cs typeface="Libre Baskerville"/>
                <a:sym typeface="Libre Baskerville"/>
              </a:rPr>
              <a:t>Blue eyes," "green eyes," "brown eyes</a:t>
            </a:r>
            <a:endParaRPr sz="2350">
              <a:solidFill>
                <a:srgbClr val="222222"/>
              </a:solidFill>
              <a:highlight>
                <a:srgbClr val="FFFFFF"/>
              </a:highlight>
              <a:latin typeface="Libre Baskerville"/>
              <a:ea typeface="Libre Baskerville"/>
              <a:cs typeface="Libre Baskerville"/>
              <a:sym typeface="Libre Baskerville"/>
            </a:endParaRPr>
          </a:p>
          <a:p>
            <a:pPr marL="457200" lvl="0" indent="-393700" algn="just" rtl="0">
              <a:lnSpc>
                <a:spcPct val="150000"/>
              </a:lnSpc>
              <a:spcBef>
                <a:spcPts val="0"/>
              </a:spcBef>
              <a:spcAft>
                <a:spcPts val="0"/>
              </a:spcAft>
              <a:buClr>
                <a:srgbClr val="222222"/>
              </a:buClr>
              <a:buSzPts val="2600"/>
              <a:buFont typeface="Libre Baskerville"/>
              <a:buChar char="❖"/>
            </a:pPr>
            <a:r>
              <a:rPr lang="en-US" sz="2350">
                <a:solidFill>
                  <a:srgbClr val="222222"/>
                </a:solidFill>
                <a:highlight>
                  <a:srgbClr val="FFFFFF"/>
                </a:highlight>
                <a:latin typeface="Libre Baskerville"/>
                <a:ea typeface="Libre Baskerville"/>
                <a:cs typeface="Libre Baskerville"/>
                <a:sym typeface="Libre Baskerville"/>
              </a:rPr>
              <a:t>Eyes are quite different from each other and even genetically identical twins have different iris </a:t>
            </a:r>
            <a:r>
              <a:rPr lang="en-US" sz="2450">
                <a:solidFill>
                  <a:srgbClr val="222222"/>
                </a:solidFill>
                <a:highlight>
                  <a:srgbClr val="FFFFFF"/>
                </a:highlight>
                <a:latin typeface="Libre Baskerville"/>
                <a:ea typeface="Libre Baskerville"/>
                <a:cs typeface="Libre Baskerville"/>
                <a:sym typeface="Libre Baskerville"/>
              </a:rPr>
              <a:t>patterns</a:t>
            </a:r>
            <a:endParaRPr sz="2450">
              <a:solidFill>
                <a:srgbClr val="222222"/>
              </a:solidFill>
              <a:highlight>
                <a:srgbClr val="FFFFFF"/>
              </a:highlight>
              <a:latin typeface="Libre Baskerville"/>
              <a:ea typeface="Libre Baskerville"/>
              <a:cs typeface="Libre Baskerville"/>
              <a:sym typeface="Libre Baskerville"/>
            </a:endParaRPr>
          </a:p>
          <a:p>
            <a:pPr marL="457200" lvl="0" indent="457200" algn="just" rtl="0">
              <a:lnSpc>
                <a:spcPct val="150000"/>
              </a:lnSpc>
              <a:spcBef>
                <a:spcPts val="0"/>
              </a:spcBef>
              <a:spcAft>
                <a:spcPts val="0"/>
              </a:spcAft>
              <a:buNone/>
            </a:pPr>
            <a:endParaRPr sz="1650">
              <a:solidFill>
                <a:srgbClr val="222222"/>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130"/>
          <p:cNvPicPr preferRelativeResize="0"/>
          <p:nvPr/>
        </p:nvPicPr>
        <p:blipFill>
          <a:blip r:embed="rId3">
            <a:alphaModFix/>
          </a:blip>
          <a:stretch>
            <a:fillRect/>
          </a:stretch>
        </p:blipFill>
        <p:spPr>
          <a:xfrm>
            <a:off x="250675" y="291925"/>
            <a:ext cx="8415825" cy="64407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131"/>
          <p:cNvPicPr preferRelativeResize="0"/>
          <p:nvPr/>
        </p:nvPicPr>
        <p:blipFill>
          <a:blip r:embed="rId3">
            <a:alphaModFix/>
          </a:blip>
          <a:stretch>
            <a:fillRect/>
          </a:stretch>
        </p:blipFill>
        <p:spPr>
          <a:xfrm>
            <a:off x="125350" y="-71625"/>
            <a:ext cx="9018650" cy="69296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132"/>
          <p:cNvPicPr preferRelativeResize="0"/>
          <p:nvPr/>
        </p:nvPicPr>
        <p:blipFill>
          <a:blip r:embed="rId3">
            <a:alphaModFix/>
          </a:blip>
          <a:stretch>
            <a:fillRect/>
          </a:stretch>
        </p:blipFill>
        <p:spPr>
          <a:xfrm>
            <a:off x="322325" y="0"/>
            <a:ext cx="7797875" cy="4357625"/>
          </a:xfrm>
          <a:prstGeom prst="rect">
            <a:avLst/>
          </a:prstGeom>
          <a:noFill/>
          <a:ln>
            <a:noFill/>
          </a:ln>
        </p:spPr>
      </p:pic>
      <p:sp>
        <p:nvSpPr>
          <p:cNvPr id="708" name="Google Shape;708;p132"/>
          <p:cNvSpPr txBox="1"/>
          <p:nvPr/>
        </p:nvSpPr>
        <p:spPr>
          <a:xfrm>
            <a:off x="152400" y="4261600"/>
            <a:ext cx="8872500" cy="3000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US" sz="2400">
                <a:solidFill>
                  <a:srgbClr val="333333"/>
                </a:solidFill>
                <a:latin typeface="Libre Baskerville"/>
                <a:ea typeface="Libre Baskerville"/>
                <a:cs typeface="Libre Baskerville"/>
                <a:sym typeface="Libre Baskerville"/>
              </a:rPr>
              <a:t>Regulates the amount of light entering the eye. </a:t>
            </a:r>
            <a:endParaRPr sz="2400">
              <a:solidFill>
                <a:srgbClr val="333333"/>
              </a:solidFill>
              <a:latin typeface="Libre Baskerville"/>
              <a:ea typeface="Libre Baskerville"/>
              <a:cs typeface="Libre Baskerville"/>
              <a:sym typeface="Libre Baskerville"/>
            </a:endParaRPr>
          </a:p>
          <a:p>
            <a:pPr marL="0" lvl="0" indent="0" algn="just" rtl="0">
              <a:lnSpc>
                <a:spcPct val="115000"/>
              </a:lnSpc>
              <a:spcBef>
                <a:spcPts val="1200"/>
              </a:spcBef>
              <a:spcAft>
                <a:spcPts val="1200"/>
              </a:spcAft>
              <a:buNone/>
            </a:pPr>
            <a:r>
              <a:rPr lang="en-US" sz="2400">
                <a:solidFill>
                  <a:srgbClr val="333333"/>
                </a:solidFill>
                <a:latin typeface="Libre Baskerville"/>
                <a:ea typeface="Libre Baskerville"/>
                <a:cs typeface="Libre Baskerville"/>
                <a:sym typeface="Libre Baskerville"/>
              </a:rPr>
              <a:t>bright light, the iris closes the pupil to let in less light. low light, the iris opens up the pupil to let in more light.</a:t>
            </a:r>
            <a:endParaRPr sz="2400">
              <a:solidFill>
                <a:srgbClr val="333333"/>
              </a:solidFill>
              <a:latin typeface="Libre Baskerville"/>
              <a:ea typeface="Libre Baskerville"/>
              <a:cs typeface="Libre Baskerville"/>
              <a:sym typeface="Libre Baskerville"/>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33"/>
          <p:cNvSpPr txBox="1"/>
          <p:nvPr/>
        </p:nvSpPr>
        <p:spPr>
          <a:xfrm>
            <a:off x="0" y="-179050"/>
            <a:ext cx="9042600" cy="7037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4700"/>
              </a:spcBef>
              <a:spcAft>
                <a:spcPts val="0"/>
              </a:spcAft>
              <a:buNone/>
            </a:pPr>
            <a:r>
              <a:rPr lang="en-US" sz="3000" b="1">
                <a:solidFill>
                  <a:srgbClr val="333333"/>
                </a:solidFill>
                <a:highlight>
                  <a:srgbClr val="FFFFFF"/>
                </a:highlight>
                <a:latin typeface="Algerian"/>
                <a:ea typeface="Algerian"/>
                <a:cs typeface="Algerian"/>
                <a:sym typeface="Algerian"/>
              </a:rPr>
              <a:t>Features of iris recognition</a:t>
            </a:r>
            <a:endParaRPr sz="3000" b="1">
              <a:solidFill>
                <a:srgbClr val="333333"/>
              </a:solidFill>
              <a:highlight>
                <a:srgbClr val="FFFFFF"/>
              </a:highlight>
              <a:latin typeface="Algerian"/>
              <a:ea typeface="Algerian"/>
              <a:cs typeface="Algerian"/>
              <a:sym typeface="Algerian"/>
            </a:endParaRPr>
          </a:p>
          <a:p>
            <a:pPr marL="457200" lvl="0" indent="-317500" algn="just" rtl="0">
              <a:lnSpc>
                <a:spcPct val="115000"/>
              </a:lnSpc>
              <a:spcBef>
                <a:spcPts val="2100"/>
              </a:spcBef>
              <a:spcAft>
                <a:spcPts val="0"/>
              </a:spcAft>
              <a:buClr>
                <a:srgbClr val="333333"/>
              </a:buClr>
              <a:buSzPts val="1400"/>
              <a:buChar char="●"/>
            </a:pPr>
            <a:r>
              <a:rPr lang="en-US" sz="700">
                <a:solidFill>
                  <a:srgbClr val="333333"/>
                </a:solidFill>
                <a:highlight>
                  <a:srgbClr val="FFFFFF"/>
                </a:highlight>
                <a:latin typeface="Times New Roman"/>
                <a:ea typeface="Times New Roman"/>
                <a:cs typeface="Times New Roman"/>
                <a:sym typeface="Times New Roman"/>
              </a:rPr>
              <a:t>      		</a:t>
            </a:r>
            <a:r>
              <a:rPr lang="en-US" sz="2100">
                <a:solidFill>
                  <a:srgbClr val="333333"/>
                </a:solidFill>
                <a:highlight>
                  <a:srgbClr val="FFFFFF"/>
                </a:highlight>
                <a:latin typeface="Libre Baskerville"/>
                <a:ea typeface="Libre Baskerville"/>
                <a:cs typeface="Libre Baskerville"/>
                <a:sym typeface="Libre Baskerville"/>
              </a:rPr>
              <a:t>Highly accurate and fast, iris recognition boasts of having top-class precision among different types of biometric authentication technologies.</a:t>
            </a:r>
            <a:endParaRPr sz="2100">
              <a:solidFill>
                <a:srgbClr val="333333"/>
              </a:solidFill>
              <a:highlight>
                <a:srgbClr val="FFFFFF"/>
              </a:highlight>
              <a:latin typeface="Libre Baskerville"/>
              <a:ea typeface="Libre Baskerville"/>
              <a:cs typeface="Libre Baskerville"/>
              <a:sym typeface="Libre Baskerville"/>
            </a:endParaRPr>
          </a:p>
          <a:p>
            <a:pPr marL="457200" lvl="0" indent="-317500" algn="just" rtl="0">
              <a:lnSpc>
                <a:spcPct val="115000"/>
              </a:lnSpc>
              <a:spcBef>
                <a:spcPts val="0"/>
              </a:spcBef>
              <a:spcAft>
                <a:spcPts val="0"/>
              </a:spcAft>
              <a:buClr>
                <a:srgbClr val="333333"/>
              </a:buClr>
              <a:buSzPts val="1400"/>
              <a:buFont typeface="Libre Baskerville"/>
              <a:buChar char="●"/>
            </a:pPr>
            <a:r>
              <a:rPr lang="en-US" sz="1700">
                <a:solidFill>
                  <a:srgbClr val="333333"/>
                </a:solidFill>
                <a:highlight>
                  <a:srgbClr val="FFFFFF"/>
                </a:highlight>
                <a:latin typeface="Libre Baskerville"/>
                <a:ea typeface="Libre Baskerville"/>
                <a:cs typeface="Libre Baskerville"/>
                <a:sym typeface="Libre Baskerville"/>
              </a:rPr>
              <a:t>  		</a:t>
            </a:r>
            <a:r>
              <a:rPr lang="en-US" sz="2100">
                <a:solidFill>
                  <a:srgbClr val="333333"/>
                </a:solidFill>
                <a:highlight>
                  <a:srgbClr val="FFFFFF"/>
                </a:highlight>
                <a:latin typeface="Libre Baskerville"/>
                <a:ea typeface="Libre Baskerville"/>
                <a:cs typeface="Libre Baskerville"/>
                <a:sym typeface="Libre Baskerville"/>
              </a:rPr>
              <a:t>Remains unchanged throughout life. </a:t>
            </a:r>
            <a:endParaRPr sz="2100">
              <a:solidFill>
                <a:srgbClr val="333333"/>
              </a:solidFill>
              <a:highlight>
                <a:srgbClr val="FFFFFF"/>
              </a:highlight>
              <a:latin typeface="Libre Baskerville"/>
              <a:ea typeface="Libre Baskerville"/>
              <a:cs typeface="Libre Baskerville"/>
              <a:sym typeface="Libre Baskerville"/>
            </a:endParaRPr>
          </a:p>
          <a:p>
            <a:pPr marL="457200" lvl="0" indent="-317500" algn="just" rtl="0">
              <a:lnSpc>
                <a:spcPct val="115000"/>
              </a:lnSpc>
              <a:spcBef>
                <a:spcPts val="0"/>
              </a:spcBef>
              <a:spcAft>
                <a:spcPts val="0"/>
              </a:spcAft>
              <a:buClr>
                <a:srgbClr val="333333"/>
              </a:buClr>
              <a:buSzPts val="1400"/>
              <a:buFont typeface="Libre Baskerville"/>
              <a:buChar char="●"/>
            </a:pPr>
            <a:r>
              <a:rPr lang="en-US" sz="1700">
                <a:solidFill>
                  <a:srgbClr val="333333"/>
                </a:solidFill>
                <a:highlight>
                  <a:srgbClr val="FFFFFF"/>
                </a:highlight>
                <a:latin typeface="Libre Baskerville"/>
                <a:ea typeface="Libre Baskerville"/>
                <a:cs typeface="Libre Baskerville"/>
                <a:sym typeface="Libre Baskerville"/>
              </a:rPr>
              <a:t> 		  </a:t>
            </a:r>
            <a:r>
              <a:rPr lang="en-US" sz="2100">
                <a:solidFill>
                  <a:srgbClr val="333333"/>
                </a:solidFill>
                <a:highlight>
                  <a:srgbClr val="FFFFFF"/>
                </a:highlight>
                <a:latin typeface="Libre Baskerville"/>
                <a:ea typeface="Libre Baskerville"/>
                <a:cs typeface="Libre Baskerville"/>
                <a:sym typeface="Libre Baskerville"/>
              </a:rPr>
              <a:t>Since the iris is different between the left and right eye, recognition can be performed separately by each eye.</a:t>
            </a:r>
            <a:endParaRPr sz="2100">
              <a:solidFill>
                <a:srgbClr val="333333"/>
              </a:solidFill>
              <a:highlight>
                <a:srgbClr val="FFFFFF"/>
              </a:highlight>
              <a:latin typeface="Libre Baskerville"/>
              <a:ea typeface="Libre Baskerville"/>
              <a:cs typeface="Libre Baskerville"/>
              <a:sym typeface="Libre Baskerville"/>
            </a:endParaRPr>
          </a:p>
          <a:p>
            <a:pPr marL="457200" lvl="0" indent="-317500" algn="just" rtl="0">
              <a:lnSpc>
                <a:spcPct val="115000"/>
              </a:lnSpc>
              <a:spcBef>
                <a:spcPts val="0"/>
              </a:spcBef>
              <a:spcAft>
                <a:spcPts val="0"/>
              </a:spcAft>
              <a:buClr>
                <a:srgbClr val="333333"/>
              </a:buClr>
              <a:buSzPts val="1400"/>
              <a:buFont typeface="Libre Baskerville"/>
              <a:buChar char="●"/>
            </a:pPr>
            <a:r>
              <a:rPr lang="en-US" sz="1700">
                <a:solidFill>
                  <a:srgbClr val="333333"/>
                </a:solidFill>
                <a:highlight>
                  <a:srgbClr val="FFFFFF"/>
                </a:highlight>
                <a:latin typeface="Libre Baskerville"/>
                <a:ea typeface="Libre Baskerville"/>
                <a:cs typeface="Libre Baskerville"/>
                <a:sym typeface="Libre Baskerville"/>
              </a:rPr>
              <a:t>   		  </a:t>
            </a:r>
            <a:r>
              <a:rPr lang="en-US" sz="2100">
                <a:solidFill>
                  <a:srgbClr val="333333"/>
                </a:solidFill>
                <a:highlight>
                  <a:srgbClr val="FFFFFF"/>
                </a:highlight>
                <a:latin typeface="Libre Baskerville"/>
                <a:ea typeface="Libre Baskerville"/>
                <a:cs typeface="Libre Baskerville"/>
                <a:sym typeface="Libre Baskerville"/>
              </a:rPr>
              <a:t>Possible to distinguish twins.</a:t>
            </a:r>
            <a:r>
              <a:rPr lang="en-US" sz="1700">
                <a:solidFill>
                  <a:srgbClr val="333333"/>
                </a:solidFill>
                <a:highlight>
                  <a:srgbClr val="FFFFFF"/>
                </a:highlight>
                <a:latin typeface="Libre Baskerville"/>
                <a:ea typeface="Libre Baskerville"/>
                <a:cs typeface="Libre Baskerville"/>
                <a:sym typeface="Libre Baskerville"/>
              </a:rPr>
              <a:t>     </a:t>
            </a:r>
            <a:endParaRPr sz="1700">
              <a:solidFill>
                <a:srgbClr val="333333"/>
              </a:solidFill>
              <a:highlight>
                <a:srgbClr val="FFFFFF"/>
              </a:highlight>
              <a:latin typeface="Libre Baskerville"/>
              <a:ea typeface="Libre Baskerville"/>
              <a:cs typeface="Libre Baskerville"/>
              <a:sym typeface="Libre Baskerville"/>
            </a:endParaRPr>
          </a:p>
          <a:p>
            <a:pPr marL="914400" lvl="0" indent="0" algn="just" rtl="0">
              <a:lnSpc>
                <a:spcPct val="115000"/>
              </a:lnSpc>
              <a:spcBef>
                <a:spcPts val="0"/>
              </a:spcBef>
              <a:spcAft>
                <a:spcPts val="0"/>
              </a:spcAft>
              <a:buNone/>
            </a:pPr>
            <a:r>
              <a:rPr lang="en-US" sz="2100">
                <a:solidFill>
                  <a:srgbClr val="333333"/>
                </a:solidFill>
                <a:highlight>
                  <a:srgbClr val="FFFFFF"/>
                </a:highlight>
                <a:latin typeface="Libre Baskerville"/>
                <a:ea typeface="Libre Baskerville"/>
                <a:cs typeface="Libre Baskerville"/>
                <a:sym typeface="Libre Baskerville"/>
              </a:rPr>
              <a:t>As long as the eyes are exposed, iris recognition can be used even when the subject is wearing a hat, mask, eyeglasses or gloves.</a:t>
            </a:r>
            <a:endParaRPr sz="2100">
              <a:solidFill>
                <a:srgbClr val="333333"/>
              </a:solidFill>
              <a:highlight>
                <a:srgbClr val="FFFFFF"/>
              </a:highlight>
              <a:latin typeface="Libre Baskerville"/>
              <a:ea typeface="Libre Baskerville"/>
              <a:cs typeface="Libre Baskerville"/>
              <a:sym typeface="Libre Baskerville"/>
            </a:endParaRPr>
          </a:p>
          <a:p>
            <a:pPr marL="457200" lvl="0" indent="-317500" algn="just" rtl="0">
              <a:lnSpc>
                <a:spcPct val="115000"/>
              </a:lnSpc>
              <a:spcBef>
                <a:spcPts val="0"/>
              </a:spcBef>
              <a:spcAft>
                <a:spcPts val="0"/>
              </a:spcAft>
              <a:buClr>
                <a:srgbClr val="333333"/>
              </a:buClr>
              <a:buSzPts val="1400"/>
              <a:buFont typeface="Libre Baskerville"/>
              <a:buChar char="●"/>
            </a:pPr>
            <a:r>
              <a:rPr lang="en-US" sz="1700">
                <a:solidFill>
                  <a:srgbClr val="333333"/>
                </a:solidFill>
                <a:highlight>
                  <a:srgbClr val="FFFFFF"/>
                </a:highlight>
                <a:latin typeface="Libre Baskerville"/>
                <a:ea typeface="Libre Baskerville"/>
                <a:cs typeface="Libre Baskerville"/>
                <a:sym typeface="Libre Baskerville"/>
              </a:rPr>
              <a:t>     		</a:t>
            </a:r>
            <a:r>
              <a:rPr lang="en-US" sz="2100">
                <a:solidFill>
                  <a:srgbClr val="333333"/>
                </a:solidFill>
                <a:highlight>
                  <a:srgbClr val="FFFFFF"/>
                </a:highlight>
                <a:latin typeface="Libre Baskerville"/>
                <a:ea typeface="Libre Baskerville"/>
                <a:cs typeface="Libre Baskerville"/>
                <a:sym typeface="Libre Baskerville"/>
              </a:rPr>
              <a:t>Because of using an infrared camera, recognition is available even at night or in the dark.</a:t>
            </a:r>
            <a:endParaRPr sz="2100">
              <a:solidFill>
                <a:srgbClr val="333333"/>
              </a:solidFill>
              <a:highlight>
                <a:srgbClr val="FFFFFF"/>
              </a:highlight>
              <a:latin typeface="Libre Baskerville"/>
              <a:ea typeface="Libre Baskerville"/>
              <a:cs typeface="Libre Baskerville"/>
              <a:sym typeface="Libre Baskerville"/>
            </a:endParaRPr>
          </a:p>
          <a:p>
            <a:pPr marL="457200" lvl="0" indent="-317500" algn="just" rtl="0">
              <a:lnSpc>
                <a:spcPct val="115000"/>
              </a:lnSpc>
              <a:spcBef>
                <a:spcPts val="0"/>
              </a:spcBef>
              <a:spcAft>
                <a:spcPts val="0"/>
              </a:spcAft>
              <a:buClr>
                <a:srgbClr val="333333"/>
              </a:buClr>
              <a:buSzPts val="1400"/>
              <a:buFont typeface="Libre Baskerville"/>
              <a:buChar char="●"/>
            </a:pPr>
            <a:r>
              <a:rPr lang="en-US" sz="1700">
                <a:solidFill>
                  <a:srgbClr val="333333"/>
                </a:solidFill>
                <a:highlight>
                  <a:srgbClr val="FFFFFF"/>
                </a:highlight>
                <a:latin typeface="Libre Baskerville"/>
                <a:ea typeface="Libre Baskerville"/>
                <a:cs typeface="Libre Baskerville"/>
                <a:sym typeface="Libre Baskerville"/>
              </a:rPr>
              <a:t>      		</a:t>
            </a:r>
            <a:r>
              <a:rPr lang="en-US" sz="2100">
                <a:solidFill>
                  <a:srgbClr val="333333"/>
                </a:solidFill>
                <a:highlight>
                  <a:srgbClr val="FFFFFF"/>
                </a:highlight>
                <a:latin typeface="Libre Baskerville"/>
                <a:ea typeface="Libre Baskerville"/>
                <a:cs typeface="Libre Baskerville"/>
                <a:sym typeface="Libre Baskerville"/>
              </a:rPr>
              <a:t>Without the need to touch the device, contactless authentication is possible, making it hygienic to use.</a:t>
            </a:r>
            <a:endParaRPr sz="2100">
              <a:solidFill>
                <a:srgbClr val="333333"/>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34"/>
          <p:cNvSpPr txBox="1"/>
          <p:nvPr/>
        </p:nvSpPr>
        <p:spPr>
          <a:xfrm>
            <a:off x="0" y="0"/>
            <a:ext cx="9144000" cy="698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700"/>
              </a:spcBef>
              <a:spcAft>
                <a:spcPts val="0"/>
              </a:spcAft>
              <a:buNone/>
            </a:pPr>
            <a:r>
              <a:rPr lang="en-US" sz="3100" b="1">
                <a:solidFill>
                  <a:srgbClr val="333333"/>
                </a:solidFill>
                <a:highlight>
                  <a:srgbClr val="FFFFFF"/>
                </a:highlight>
                <a:latin typeface="Algerian"/>
                <a:ea typeface="Algerian"/>
                <a:cs typeface="Algerian"/>
                <a:sym typeface="Algerian"/>
              </a:rPr>
              <a:t>Mechanism of iris recognition</a:t>
            </a:r>
            <a:endParaRPr sz="3100" b="1">
              <a:solidFill>
                <a:srgbClr val="333333"/>
              </a:solidFill>
              <a:highlight>
                <a:srgbClr val="FFFFFF"/>
              </a:highlight>
              <a:latin typeface="Algerian"/>
              <a:ea typeface="Algerian"/>
              <a:cs typeface="Algerian"/>
              <a:sym typeface="Algerian"/>
            </a:endParaRPr>
          </a:p>
          <a:p>
            <a:pPr marL="457200" lvl="0" indent="-387350" algn="just" rtl="0">
              <a:lnSpc>
                <a:spcPct val="150000"/>
              </a:lnSpc>
              <a:spcBef>
                <a:spcPts val="2100"/>
              </a:spcBef>
              <a:spcAft>
                <a:spcPts val="0"/>
              </a:spcAft>
              <a:buClr>
                <a:srgbClr val="333333"/>
              </a:buClr>
              <a:buSzPts val="2500"/>
              <a:buChar char="❖"/>
            </a:pPr>
            <a:r>
              <a:rPr lang="en-US" sz="700">
                <a:solidFill>
                  <a:srgbClr val="333333"/>
                </a:solidFill>
                <a:highlight>
                  <a:srgbClr val="FFFFFF"/>
                </a:highlight>
                <a:latin typeface="Times New Roman"/>
                <a:ea typeface="Times New Roman"/>
                <a:cs typeface="Times New Roman"/>
                <a:sym typeface="Times New Roman"/>
              </a:rPr>
              <a:t>    </a:t>
            </a:r>
            <a:r>
              <a:rPr lang="en-US" sz="2100">
                <a:solidFill>
                  <a:srgbClr val="333333"/>
                </a:solidFill>
                <a:highlight>
                  <a:srgbClr val="FFFFFF"/>
                </a:highlight>
                <a:latin typeface="Libre Baskerville"/>
                <a:ea typeface="Libre Baskerville"/>
                <a:cs typeface="Libre Baskerville"/>
                <a:sym typeface="Libre Baskerville"/>
              </a:rPr>
              <a:t> </a:t>
            </a:r>
            <a:r>
              <a:rPr lang="en-US" sz="2500">
                <a:solidFill>
                  <a:srgbClr val="333333"/>
                </a:solidFill>
                <a:highlight>
                  <a:srgbClr val="FFFFFF"/>
                </a:highlight>
                <a:latin typeface="Libre Baskerville"/>
                <a:ea typeface="Libre Baskerville"/>
                <a:cs typeface="Libre Baskerville"/>
                <a:sym typeface="Libre Baskerville"/>
              </a:rPr>
              <a:t>First, the location of the pupil is detected, followed by detection of the iris and the eyelids.</a:t>
            </a:r>
            <a:endParaRPr sz="2500">
              <a:solidFill>
                <a:srgbClr val="333333"/>
              </a:solidFill>
              <a:highlight>
                <a:srgbClr val="FFFFFF"/>
              </a:highlight>
              <a:latin typeface="Libre Baskerville"/>
              <a:ea typeface="Libre Baskerville"/>
              <a:cs typeface="Libre Baskerville"/>
              <a:sym typeface="Libre Baskerville"/>
            </a:endParaRPr>
          </a:p>
          <a:p>
            <a:pPr marL="457200" lvl="0" indent="-387350" algn="just" rtl="0">
              <a:lnSpc>
                <a:spcPct val="150000"/>
              </a:lnSpc>
              <a:spcBef>
                <a:spcPts val="0"/>
              </a:spcBef>
              <a:spcAft>
                <a:spcPts val="0"/>
              </a:spcAft>
              <a:buClr>
                <a:srgbClr val="333333"/>
              </a:buClr>
              <a:buSzPts val="2500"/>
              <a:buChar char="❖"/>
            </a:pPr>
            <a:r>
              <a:rPr lang="en-US" sz="2100">
                <a:solidFill>
                  <a:srgbClr val="333333"/>
                </a:solidFill>
                <a:highlight>
                  <a:srgbClr val="FFFFFF"/>
                </a:highlight>
                <a:latin typeface="Libre Baskerville"/>
                <a:ea typeface="Libre Baskerville"/>
                <a:cs typeface="Libre Baskerville"/>
                <a:sym typeface="Libre Baskerville"/>
              </a:rPr>
              <a:t>      </a:t>
            </a:r>
            <a:r>
              <a:rPr lang="en-US" sz="2500">
                <a:solidFill>
                  <a:srgbClr val="333333"/>
                </a:solidFill>
                <a:highlight>
                  <a:srgbClr val="FFFFFF"/>
                </a:highlight>
                <a:latin typeface="Libre Baskerville"/>
                <a:ea typeface="Libre Baskerville"/>
                <a:cs typeface="Libre Baskerville"/>
                <a:sym typeface="Libre Baskerville"/>
              </a:rPr>
              <a:t>Unnecessary parts (noise), such as eyelids and eyelashes, are excluded to clip out only the iris part, which is then divided into blocks and converted into feature values to quantify the image.</a:t>
            </a:r>
            <a:endParaRPr sz="2500">
              <a:solidFill>
                <a:srgbClr val="333333"/>
              </a:solidFill>
              <a:highlight>
                <a:srgbClr val="FFFFFF"/>
              </a:highlight>
              <a:latin typeface="Libre Baskerville"/>
              <a:ea typeface="Libre Baskerville"/>
              <a:cs typeface="Libre Baskerville"/>
              <a:sym typeface="Libre Baskerville"/>
            </a:endParaRPr>
          </a:p>
          <a:p>
            <a:pPr marL="457200" lvl="0" indent="-387350" algn="just" rtl="0">
              <a:lnSpc>
                <a:spcPct val="150000"/>
              </a:lnSpc>
              <a:spcBef>
                <a:spcPts val="0"/>
              </a:spcBef>
              <a:spcAft>
                <a:spcPts val="0"/>
              </a:spcAft>
              <a:buClr>
                <a:srgbClr val="333333"/>
              </a:buClr>
              <a:buSzPts val="2500"/>
              <a:buChar char="❖"/>
            </a:pPr>
            <a:r>
              <a:rPr lang="en-US" sz="2100">
                <a:solidFill>
                  <a:srgbClr val="333333"/>
                </a:solidFill>
                <a:highlight>
                  <a:srgbClr val="FFFFFF"/>
                </a:highlight>
                <a:latin typeface="Libre Baskerville"/>
                <a:ea typeface="Libre Baskerville"/>
                <a:cs typeface="Libre Baskerville"/>
                <a:sym typeface="Libre Baskerville"/>
              </a:rPr>
              <a:t>    </a:t>
            </a:r>
            <a:r>
              <a:rPr lang="en-US" sz="2500">
                <a:solidFill>
                  <a:srgbClr val="333333"/>
                </a:solidFill>
                <a:highlight>
                  <a:srgbClr val="FFFFFF"/>
                </a:highlight>
                <a:latin typeface="Libre Baskerville"/>
                <a:ea typeface="Libre Baskerville"/>
                <a:cs typeface="Libre Baskerville"/>
                <a:sym typeface="Libre Baskerville"/>
              </a:rPr>
              <a:t>Matching is then performed with feature data previously extracted in the same methods.</a:t>
            </a:r>
            <a:endParaRPr sz="2500">
              <a:solidFill>
                <a:srgbClr val="333333"/>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135"/>
          <p:cNvPicPr preferRelativeResize="0"/>
          <p:nvPr/>
        </p:nvPicPr>
        <p:blipFill>
          <a:blip r:embed="rId3">
            <a:alphaModFix/>
          </a:blip>
          <a:stretch>
            <a:fillRect/>
          </a:stretch>
        </p:blipFill>
        <p:spPr>
          <a:xfrm>
            <a:off x="-107425" y="152400"/>
            <a:ext cx="9436450" cy="650862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36"/>
          <p:cNvSpPr txBox="1"/>
          <p:nvPr/>
        </p:nvSpPr>
        <p:spPr>
          <a:xfrm>
            <a:off x="340225" y="214875"/>
            <a:ext cx="8451600" cy="6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a:latin typeface="Algerian"/>
                <a:ea typeface="Algerian"/>
                <a:cs typeface="Algerian"/>
                <a:sym typeface="Algerian"/>
              </a:rPr>
              <a:t>immigration control</a:t>
            </a:r>
            <a:endParaRPr sz="2900">
              <a:latin typeface="Algerian"/>
              <a:ea typeface="Algerian"/>
              <a:cs typeface="Algerian"/>
              <a:sym typeface="Algerian"/>
            </a:endParaRPr>
          </a:p>
          <a:p>
            <a:pPr marL="0" lvl="0" indent="0" algn="l" rtl="0">
              <a:spcBef>
                <a:spcPts val="0"/>
              </a:spcBef>
              <a:spcAft>
                <a:spcPts val="0"/>
              </a:spcAft>
              <a:buNone/>
            </a:pPr>
            <a:endParaRPr sz="2900">
              <a:latin typeface="Algerian"/>
              <a:ea typeface="Algerian"/>
              <a:cs typeface="Algerian"/>
              <a:sym typeface="Algerian"/>
            </a:endParaRPr>
          </a:p>
          <a:p>
            <a:pPr marL="0" lvl="0" indent="0" algn="l" rtl="0">
              <a:spcBef>
                <a:spcPts val="0"/>
              </a:spcBef>
              <a:spcAft>
                <a:spcPts val="0"/>
              </a:spcAft>
              <a:buNone/>
            </a:pPr>
            <a:endParaRPr sz="2900">
              <a:latin typeface="Algerian"/>
              <a:ea typeface="Algerian"/>
              <a:cs typeface="Algerian"/>
              <a:sym typeface="Algerian"/>
            </a:endParaRPr>
          </a:p>
        </p:txBody>
      </p:sp>
      <p:pic>
        <p:nvPicPr>
          <p:cNvPr id="729" name="Google Shape;729;p136"/>
          <p:cNvPicPr preferRelativeResize="0"/>
          <p:nvPr/>
        </p:nvPicPr>
        <p:blipFill>
          <a:blip r:embed="rId3">
            <a:alphaModFix/>
          </a:blip>
          <a:stretch>
            <a:fillRect/>
          </a:stretch>
        </p:blipFill>
        <p:spPr>
          <a:xfrm>
            <a:off x="553875" y="1163900"/>
            <a:ext cx="8451600" cy="300387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37"/>
          <p:cNvSpPr txBox="1"/>
          <p:nvPr/>
        </p:nvSpPr>
        <p:spPr>
          <a:xfrm>
            <a:off x="286500" y="376025"/>
            <a:ext cx="8362200" cy="494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a:solidFill>
                  <a:schemeClr val="dk1"/>
                </a:solidFill>
                <a:latin typeface="Algerian"/>
                <a:ea typeface="Algerian"/>
                <a:cs typeface="Algerian"/>
                <a:sym typeface="Algerian"/>
              </a:rPr>
              <a:t>national id card</a:t>
            </a:r>
            <a:endParaRPr sz="2900">
              <a:solidFill>
                <a:schemeClr val="dk1"/>
              </a:solidFill>
              <a:latin typeface="Algerian"/>
              <a:ea typeface="Algerian"/>
              <a:cs typeface="Algerian"/>
              <a:sym typeface="Algerian"/>
            </a:endParaRPr>
          </a:p>
          <a:p>
            <a:pPr marL="0" lvl="0" indent="0" algn="l" rtl="0">
              <a:spcBef>
                <a:spcPts val="0"/>
              </a:spcBef>
              <a:spcAft>
                <a:spcPts val="0"/>
              </a:spcAft>
              <a:buNone/>
            </a:pPr>
            <a:r>
              <a:rPr lang="en-US" sz="2900">
                <a:solidFill>
                  <a:schemeClr val="dk1"/>
                </a:solidFill>
                <a:latin typeface="Algerian"/>
                <a:ea typeface="Algerian"/>
                <a:cs typeface="Algerian"/>
                <a:sym typeface="Algerian"/>
              </a:rPr>
              <a:t>		</a:t>
            </a:r>
            <a:endParaRPr sz="2900">
              <a:solidFill>
                <a:schemeClr val="dk1"/>
              </a:solidFill>
              <a:latin typeface="Algerian"/>
              <a:ea typeface="Algerian"/>
              <a:cs typeface="Algerian"/>
              <a:sym typeface="Algerian"/>
            </a:endParaRPr>
          </a:p>
          <a:p>
            <a:pPr marL="0" lvl="0" indent="0" algn="l" rtl="0">
              <a:spcBef>
                <a:spcPts val="0"/>
              </a:spcBef>
              <a:spcAft>
                <a:spcPts val="0"/>
              </a:spcAft>
              <a:buNone/>
            </a:pPr>
            <a:r>
              <a:rPr lang="en-US" sz="2900">
                <a:solidFill>
                  <a:schemeClr val="dk1"/>
                </a:solidFill>
                <a:latin typeface="Algerian"/>
                <a:ea typeface="Algerian"/>
                <a:cs typeface="Algerian"/>
                <a:sym typeface="Algerian"/>
              </a:rPr>
              <a:t>	</a:t>
            </a:r>
            <a:r>
              <a:rPr lang="en-US" sz="2400">
                <a:solidFill>
                  <a:srgbClr val="333333"/>
                </a:solidFill>
                <a:latin typeface="Libre Baskerville"/>
                <a:ea typeface="Libre Baskerville"/>
                <a:cs typeface="Libre Baskerville"/>
                <a:sym typeface="Libre Baskerville"/>
              </a:rPr>
              <a:t>Driver’s licenses, and voter ID systems</a:t>
            </a:r>
            <a:endParaRPr sz="4100">
              <a:solidFill>
                <a:schemeClr val="dk1"/>
              </a:solidFill>
              <a:latin typeface="Libre Baskerville"/>
              <a:ea typeface="Libre Baskerville"/>
              <a:cs typeface="Libre Baskerville"/>
              <a:sym typeface="Libre Baskervill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p:nvPr/>
        </p:nvSpPr>
        <p:spPr>
          <a:xfrm>
            <a:off x="457200" y="762000"/>
            <a:ext cx="7924800" cy="26161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Biometrics: the future of the IoT security</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Smart car</a:t>
            </a:r>
            <a:r>
              <a:rPr lang="en-US" sz="1800" b="1">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low fuel alert to your smartphone so that you can plan beforehand to carry extra time for fuel filling. </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chemeClr val="dk1"/>
                </a:solidFill>
                <a:latin typeface="Calibri"/>
                <a:ea typeface="Calibri"/>
                <a:cs typeface="Calibri"/>
                <a:sym typeface="Calibri"/>
              </a:rPr>
              <a:t>smart refrigerator</a:t>
            </a:r>
            <a:r>
              <a:rPr lang="en-US" sz="1800">
                <a:solidFill>
                  <a:schemeClr val="dk1"/>
                </a:solidFill>
                <a:latin typeface="Calibri"/>
                <a:ea typeface="Calibri"/>
                <a:cs typeface="Calibri"/>
                <a:sym typeface="Calibri"/>
              </a:rPr>
              <a:t>,-sensing the environment inside the refrigerator, different food items in different compartment, optimum temperature for different sections, or sensing items for replenished</a:t>
            </a:r>
            <a:endParaRPr sz="1800" b="1">
              <a:solidFill>
                <a:schemeClr val="dk1"/>
              </a:solidFill>
              <a:latin typeface="Calibri"/>
              <a:ea typeface="Calibri"/>
              <a:cs typeface="Calibri"/>
              <a:sym typeface="Calibri"/>
            </a:endParaRPr>
          </a:p>
        </p:txBody>
      </p:sp>
      <p:pic>
        <p:nvPicPr>
          <p:cNvPr id="143" name="Google Shape;143;p23"/>
          <p:cNvPicPr preferRelativeResize="0"/>
          <p:nvPr/>
        </p:nvPicPr>
        <p:blipFill rotWithShape="1">
          <a:blip r:embed="rId3">
            <a:alphaModFix/>
          </a:blip>
          <a:srcRect/>
          <a:stretch/>
        </p:blipFill>
        <p:spPr>
          <a:xfrm>
            <a:off x="1600200" y="3505200"/>
            <a:ext cx="6934200" cy="29337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38"/>
          <p:cNvSpPr txBox="1"/>
          <p:nvPr/>
        </p:nvSpPr>
        <p:spPr>
          <a:xfrm>
            <a:off x="0" y="0"/>
            <a:ext cx="9144000" cy="653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chemeClr val="dk1"/>
                </a:solidFill>
                <a:latin typeface="Algerian"/>
                <a:ea typeface="Algerian"/>
                <a:cs typeface="Algerian"/>
                <a:sym typeface="Algerian"/>
              </a:rPr>
              <a:t>crime investigation</a:t>
            </a:r>
            <a:endParaRPr sz="3000">
              <a:solidFill>
                <a:schemeClr val="dk1"/>
              </a:solidFill>
              <a:latin typeface="Algerian"/>
              <a:ea typeface="Algerian"/>
              <a:cs typeface="Algerian"/>
              <a:sym typeface="Algerian"/>
            </a:endParaRPr>
          </a:p>
          <a:p>
            <a:pPr marL="0" lvl="0" indent="0" algn="l" rtl="0">
              <a:spcBef>
                <a:spcPts val="0"/>
              </a:spcBef>
              <a:spcAft>
                <a:spcPts val="0"/>
              </a:spcAft>
              <a:buNone/>
            </a:pPr>
            <a:endParaRPr sz="3000">
              <a:solidFill>
                <a:schemeClr val="dk1"/>
              </a:solidFill>
              <a:latin typeface="Algerian"/>
              <a:ea typeface="Algerian"/>
              <a:cs typeface="Algerian"/>
              <a:sym typeface="Algerian"/>
            </a:endParaRPr>
          </a:p>
        </p:txBody>
      </p:sp>
      <p:pic>
        <p:nvPicPr>
          <p:cNvPr id="740" name="Google Shape;740;p138"/>
          <p:cNvPicPr preferRelativeResize="0"/>
          <p:nvPr/>
        </p:nvPicPr>
        <p:blipFill>
          <a:blip r:embed="rId3">
            <a:alphaModFix/>
          </a:blip>
          <a:stretch>
            <a:fillRect/>
          </a:stretch>
        </p:blipFill>
        <p:spPr>
          <a:xfrm>
            <a:off x="199525" y="1038525"/>
            <a:ext cx="8744950" cy="5068729"/>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39"/>
          <p:cNvSpPr txBox="1"/>
          <p:nvPr/>
        </p:nvSpPr>
        <p:spPr>
          <a:xfrm>
            <a:off x="465550" y="232775"/>
            <a:ext cx="8577000" cy="6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latin typeface="Algerian"/>
                <a:ea typeface="Algerian"/>
                <a:cs typeface="Algerian"/>
                <a:sym typeface="Algerian"/>
              </a:rPr>
              <a:t>retina scanning</a:t>
            </a:r>
            <a:endParaRPr sz="3600" b="1">
              <a:latin typeface="Algerian"/>
              <a:ea typeface="Algerian"/>
              <a:cs typeface="Algerian"/>
              <a:sym typeface="Algerian"/>
            </a:endParaRPr>
          </a:p>
          <a:p>
            <a:pPr marL="0" lvl="0" indent="0" algn="l" rtl="0">
              <a:spcBef>
                <a:spcPts val="0"/>
              </a:spcBef>
              <a:spcAft>
                <a:spcPts val="0"/>
              </a:spcAft>
              <a:buNone/>
            </a:pPr>
            <a:r>
              <a:rPr lang="en-US" sz="3600" b="1">
                <a:latin typeface="Algerian"/>
                <a:ea typeface="Algerian"/>
                <a:cs typeface="Algerian"/>
                <a:sym typeface="Algerian"/>
              </a:rPr>
              <a:t>	</a:t>
            </a:r>
            <a:r>
              <a:rPr lang="en-US" sz="2150" b="1">
                <a:solidFill>
                  <a:srgbClr val="474747"/>
                </a:solidFill>
                <a:highlight>
                  <a:srgbClr val="FFFFFF"/>
                </a:highlight>
                <a:latin typeface="Libre Baskerville"/>
                <a:ea typeface="Libre Baskerville"/>
                <a:cs typeface="Libre Baskerville"/>
                <a:sym typeface="Libre Baskerville"/>
              </a:rPr>
              <a:t>“Ultimate Biometric of All”.</a:t>
            </a:r>
            <a:endParaRPr sz="4700" b="1">
              <a:latin typeface="Libre Baskerville"/>
              <a:ea typeface="Libre Baskerville"/>
              <a:cs typeface="Libre Baskerville"/>
              <a:sym typeface="Libre Baskerville"/>
            </a:endParaRPr>
          </a:p>
          <a:p>
            <a:pPr marL="457200" lvl="0" indent="-371475" algn="just" rtl="0">
              <a:lnSpc>
                <a:spcPct val="115000"/>
              </a:lnSpc>
              <a:spcBef>
                <a:spcPts val="0"/>
              </a:spcBef>
              <a:spcAft>
                <a:spcPts val="0"/>
              </a:spcAft>
              <a:buClr>
                <a:srgbClr val="444444"/>
              </a:buClr>
              <a:buSzPts val="2250"/>
              <a:buFont typeface="Libre Baskerville"/>
              <a:buChar char="❖"/>
            </a:pPr>
            <a:r>
              <a:rPr lang="en-US" sz="2250">
                <a:solidFill>
                  <a:srgbClr val="444444"/>
                </a:solidFill>
                <a:highlight>
                  <a:srgbClr val="FFFFFF"/>
                </a:highlight>
                <a:latin typeface="Libre Baskerville"/>
                <a:ea typeface="Libre Baskerville"/>
                <a:cs typeface="Libre Baskerville"/>
                <a:sym typeface="Libre Baskerville"/>
              </a:rPr>
              <a:t>Thin tissue composed of neuralcells that is located in the posterior portion of the eye</a:t>
            </a:r>
            <a:endParaRPr sz="2250">
              <a:solidFill>
                <a:srgbClr val="444444"/>
              </a:solidFill>
              <a:highlight>
                <a:srgbClr val="FFFFFF"/>
              </a:highlight>
              <a:latin typeface="Libre Baskerville"/>
              <a:ea typeface="Libre Baskerville"/>
              <a:cs typeface="Libre Baskerville"/>
              <a:sym typeface="Libre Baskerville"/>
            </a:endParaRPr>
          </a:p>
          <a:p>
            <a:pPr marL="457200" lvl="0" indent="-371475" algn="just" rtl="0">
              <a:lnSpc>
                <a:spcPct val="115000"/>
              </a:lnSpc>
              <a:spcBef>
                <a:spcPts val="0"/>
              </a:spcBef>
              <a:spcAft>
                <a:spcPts val="0"/>
              </a:spcAft>
              <a:buClr>
                <a:srgbClr val="444444"/>
              </a:buClr>
              <a:buSzPts val="2250"/>
              <a:buFont typeface="Libre Baskerville"/>
              <a:buChar char="❖"/>
            </a:pPr>
            <a:r>
              <a:rPr lang="en-US" sz="2250">
                <a:solidFill>
                  <a:srgbClr val="444444"/>
                </a:solidFill>
                <a:highlight>
                  <a:srgbClr val="FFFFFF"/>
                </a:highlight>
                <a:latin typeface="Libre Baskerville"/>
                <a:ea typeface="Libre Baskerville"/>
                <a:cs typeface="Libre Baskerville"/>
                <a:sym typeface="Libre Baskerville"/>
              </a:rPr>
              <a:t>Complex structure of the capillaries that supply the retina with blood, each person’s retina is unique</a:t>
            </a:r>
            <a:endParaRPr sz="2250">
              <a:solidFill>
                <a:srgbClr val="444444"/>
              </a:solidFill>
              <a:highlight>
                <a:srgbClr val="FFFFFF"/>
              </a:highlight>
              <a:latin typeface="Libre Baskerville"/>
              <a:ea typeface="Libre Baskerville"/>
              <a:cs typeface="Libre Baskerville"/>
              <a:sym typeface="Libre Baskerville"/>
            </a:endParaRPr>
          </a:p>
          <a:p>
            <a:pPr marL="914400" lvl="0" indent="0" algn="just" rtl="0">
              <a:lnSpc>
                <a:spcPct val="115000"/>
              </a:lnSpc>
              <a:spcBef>
                <a:spcPts val="0"/>
              </a:spcBef>
              <a:spcAft>
                <a:spcPts val="0"/>
              </a:spcAft>
              <a:buNone/>
            </a:pPr>
            <a:endParaRPr sz="2250">
              <a:solidFill>
                <a:srgbClr val="444444"/>
              </a:solidFill>
              <a:highlight>
                <a:srgbClr val="FFFFFF"/>
              </a:highlight>
              <a:latin typeface="Libre Baskerville"/>
              <a:ea typeface="Libre Baskerville"/>
              <a:cs typeface="Libre Baskerville"/>
              <a:sym typeface="Libre Baskerville"/>
            </a:endParaRPr>
          </a:p>
          <a:p>
            <a:pPr marL="457200" lvl="0" indent="-371475" algn="just" rtl="0">
              <a:lnSpc>
                <a:spcPct val="115000"/>
              </a:lnSpc>
              <a:spcBef>
                <a:spcPts val="0"/>
              </a:spcBef>
              <a:spcAft>
                <a:spcPts val="0"/>
              </a:spcAft>
              <a:buClr>
                <a:srgbClr val="444444"/>
              </a:buClr>
              <a:buSzPts val="2250"/>
              <a:buFont typeface="Libre Baskerville"/>
              <a:buChar char="❖"/>
            </a:pPr>
            <a:r>
              <a:rPr lang="en-US" sz="2250">
                <a:solidFill>
                  <a:srgbClr val="444444"/>
                </a:solidFill>
                <a:highlight>
                  <a:srgbClr val="FFFFFF"/>
                </a:highlight>
                <a:latin typeface="Libre Baskerville"/>
                <a:ea typeface="Libre Baskerville"/>
                <a:cs typeface="Libre Baskerville"/>
                <a:sym typeface="Libre Baskerville"/>
              </a:rPr>
              <a:t>Even identical twins do not share a similar pattern</a:t>
            </a:r>
            <a:endParaRPr sz="2250">
              <a:solidFill>
                <a:srgbClr val="444444"/>
              </a:solidFill>
              <a:highlight>
                <a:srgbClr val="FFFFFF"/>
              </a:highlight>
              <a:latin typeface="Libre Baskerville"/>
              <a:ea typeface="Libre Baskerville"/>
              <a:cs typeface="Libre Baskerville"/>
              <a:sym typeface="Libre Baskerville"/>
            </a:endParaRPr>
          </a:p>
          <a:p>
            <a:pPr marL="914400" lvl="0" indent="0" algn="just" rtl="0">
              <a:lnSpc>
                <a:spcPct val="115000"/>
              </a:lnSpc>
              <a:spcBef>
                <a:spcPts val="0"/>
              </a:spcBef>
              <a:spcAft>
                <a:spcPts val="0"/>
              </a:spcAft>
              <a:buNone/>
            </a:pPr>
            <a:endParaRPr sz="2250">
              <a:solidFill>
                <a:srgbClr val="444444"/>
              </a:solidFill>
              <a:highlight>
                <a:srgbClr val="FFFFFF"/>
              </a:highlight>
              <a:latin typeface="Libre Baskerville"/>
              <a:ea typeface="Libre Baskerville"/>
              <a:cs typeface="Libre Baskerville"/>
              <a:sym typeface="Libre Baskerville"/>
            </a:endParaRPr>
          </a:p>
          <a:p>
            <a:pPr marL="457200" lvl="0" indent="-371475" algn="just" rtl="0">
              <a:lnSpc>
                <a:spcPct val="115000"/>
              </a:lnSpc>
              <a:spcBef>
                <a:spcPts val="0"/>
              </a:spcBef>
              <a:spcAft>
                <a:spcPts val="0"/>
              </a:spcAft>
              <a:buClr>
                <a:srgbClr val="444444"/>
              </a:buClr>
              <a:buSzPts val="2250"/>
              <a:buFont typeface="Libre Baskerville"/>
              <a:buChar char="❖"/>
            </a:pPr>
            <a:r>
              <a:rPr lang="en-US" sz="2250">
                <a:solidFill>
                  <a:srgbClr val="444444"/>
                </a:solidFill>
                <a:highlight>
                  <a:srgbClr val="FFFFFF"/>
                </a:highlight>
                <a:latin typeface="Libre Baskerville"/>
                <a:ea typeface="Libre Baskerville"/>
                <a:cs typeface="Libre Baskerville"/>
                <a:sym typeface="Libre Baskerville"/>
              </a:rPr>
              <a:t>Retinal patterns may be altered in cases of diabetes, glaucoma or retinal degenerative disorders, the retina typically remains unchanged from birth until death</a:t>
            </a:r>
            <a:endParaRPr sz="2250">
              <a:solidFill>
                <a:srgbClr val="444444"/>
              </a:solidFill>
              <a:highlight>
                <a:srgbClr val="FFFFFF"/>
              </a:highlight>
              <a:latin typeface="Libre Baskerville"/>
              <a:ea typeface="Libre Baskerville"/>
              <a:cs typeface="Libre Baskerville"/>
              <a:sym typeface="Libre Baskerville"/>
            </a:endParaRPr>
          </a:p>
          <a:p>
            <a:pPr marL="914400" lvl="0" indent="0" algn="just" rtl="0">
              <a:lnSpc>
                <a:spcPct val="115000"/>
              </a:lnSpc>
              <a:spcBef>
                <a:spcPts val="0"/>
              </a:spcBef>
              <a:spcAft>
                <a:spcPts val="0"/>
              </a:spcAft>
              <a:buNone/>
            </a:pPr>
            <a:endParaRPr sz="2250">
              <a:solidFill>
                <a:srgbClr val="444444"/>
              </a:solidFill>
              <a:highlight>
                <a:srgbClr val="FFFFFF"/>
              </a:highlight>
              <a:latin typeface="Libre Baskerville"/>
              <a:ea typeface="Libre Baskerville"/>
              <a:cs typeface="Libre Baskerville"/>
              <a:sym typeface="Libre Baskerville"/>
            </a:endParaRPr>
          </a:p>
          <a:p>
            <a:pPr marL="457200" lvl="0" indent="-371475" algn="just" rtl="0">
              <a:lnSpc>
                <a:spcPct val="115000"/>
              </a:lnSpc>
              <a:spcBef>
                <a:spcPts val="0"/>
              </a:spcBef>
              <a:spcAft>
                <a:spcPts val="0"/>
              </a:spcAft>
              <a:buSzPts val="2250"/>
              <a:buFont typeface="Libre Baskerville"/>
              <a:buChar char="❖"/>
            </a:pPr>
            <a:r>
              <a:rPr lang="en-US" sz="2250">
                <a:solidFill>
                  <a:srgbClr val="444444"/>
                </a:solidFill>
                <a:highlight>
                  <a:srgbClr val="FFFFFF"/>
                </a:highlight>
                <a:latin typeface="Libre Baskerville"/>
                <a:ea typeface="Libre Baskerville"/>
                <a:cs typeface="Libre Baskerville"/>
                <a:sym typeface="Libre Baskerville"/>
              </a:rPr>
              <a:t>Biometric identifier known as a </a:t>
            </a:r>
            <a:r>
              <a:rPr lang="en-US" sz="2250" b="1">
                <a:solidFill>
                  <a:srgbClr val="A81010"/>
                </a:solidFill>
                <a:highlight>
                  <a:srgbClr val="FFFFFF"/>
                </a:highlight>
                <a:uFill>
                  <a:noFill/>
                </a:uFill>
                <a:latin typeface="Libre Baskerville"/>
                <a:ea typeface="Libre Baskerville"/>
                <a:cs typeface="Libre Baskerville"/>
                <a:sym typeface="Libre Baskervill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retinal scan</a:t>
            </a:r>
            <a:r>
              <a:rPr lang="en-US" sz="2250">
                <a:solidFill>
                  <a:srgbClr val="444444"/>
                </a:solidFill>
                <a:highlight>
                  <a:srgbClr val="FFFFFF"/>
                </a:highlight>
                <a:latin typeface="Libre Baskerville"/>
                <a:ea typeface="Libre Baskerville"/>
                <a:cs typeface="Libre Baskerville"/>
                <a:sym typeface="Libre Baskerville"/>
              </a:rPr>
              <a:t> is used to map the unique patterns of a person’s retina</a:t>
            </a:r>
            <a:endParaRPr sz="2250">
              <a:solidFill>
                <a:srgbClr val="444444"/>
              </a:solidFill>
              <a:highlight>
                <a:srgbClr val="FFFFFF"/>
              </a:highlight>
              <a:latin typeface="Libre Baskerville"/>
              <a:ea typeface="Libre Baskerville"/>
              <a:cs typeface="Libre Baskerville"/>
              <a:sym typeface="Libre Baskerville"/>
            </a:endParaRPr>
          </a:p>
          <a:p>
            <a:pPr marL="0" lvl="0" indent="0" algn="just" rtl="0">
              <a:lnSpc>
                <a:spcPct val="115000"/>
              </a:lnSpc>
              <a:spcBef>
                <a:spcPts val="0"/>
              </a:spcBef>
              <a:spcAft>
                <a:spcPts val="0"/>
              </a:spcAft>
              <a:buNone/>
            </a:pPr>
            <a:r>
              <a:rPr lang="en-US" sz="2250">
                <a:solidFill>
                  <a:srgbClr val="444444"/>
                </a:solidFill>
                <a:highlight>
                  <a:srgbClr val="FFFFFF"/>
                </a:highlight>
                <a:latin typeface="Libre Baskerville"/>
                <a:ea typeface="Libre Baskerville"/>
                <a:cs typeface="Libre Baskerville"/>
                <a:sym typeface="Libre Baskerville"/>
              </a:rPr>
              <a:t>	</a:t>
            </a:r>
            <a:endParaRPr sz="2250">
              <a:solidFill>
                <a:srgbClr val="444444"/>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40"/>
          <p:cNvSpPr txBox="1"/>
          <p:nvPr/>
        </p:nvSpPr>
        <p:spPr>
          <a:xfrm>
            <a:off x="0" y="0"/>
            <a:ext cx="9042600" cy="6858000"/>
          </a:xfrm>
          <a:prstGeom prst="rect">
            <a:avLst/>
          </a:prstGeom>
          <a:noFill/>
          <a:ln>
            <a:noFill/>
          </a:ln>
        </p:spPr>
        <p:txBody>
          <a:bodyPr spcFirstLastPara="1" wrap="square" lIns="91425" tIns="91425" rIns="91425" bIns="91425" anchor="t" anchorCtr="0">
            <a:noAutofit/>
          </a:bodyPr>
          <a:lstStyle/>
          <a:p>
            <a:pPr marL="0" lvl="0" indent="457200" algn="just" rtl="0">
              <a:lnSpc>
                <a:spcPct val="115000"/>
              </a:lnSpc>
              <a:spcBef>
                <a:spcPts val="0"/>
              </a:spcBef>
              <a:spcAft>
                <a:spcPts val="0"/>
              </a:spcAft>
              <a:buNone/>
            </a:pPr>
            <a:endParaRPr sz="1350">
              <a:solidFill>
                <a:srgbClr val="444444"/>
              </a:solidFill>
              <a:highlight>
                <a:schemeClr val="lt1"/>
              </a:highlight>
              <a:latin typeface="Libre Baskerville"/>
              <a:ea typeface="Libre Baskerville"/>
              <a:cs typeface="Libre Baskerville"/>
              <a:sym typeface="Libre Baskerville"/>
            </a:endParaRPr>
          </a:p>
          <a:p>
            <a:pPr marL="457200" lvl="0" indent="-371475" algn="just" rtl="0">
              <a:lnSpc>
                <a:spcPct val="150000"/>
              </a:lnSpc>
              <a:spcBef>
                <a:spcPts val="0"/>
              </a:spcBef>
              <a:spcAft>
                <a:spcPts val="0"/>
              </a:spcAft>
              <a:buClr>
                <a:srgbClr val="444444"/>
              </a:buClr>
              <a:buSzPts val="2250"/>
              <a:buFont typeface="Libre Baskerville"/>
              <a:buChar char="❖"/>
            </a:pPr>
            <a:r>
              <a:rPr lang="en-US" sz="2250" dirty="0">
                <a:solidFill>
                  <a:srgbClr val="444444"/>
                </a:solidFill>
                <a:highlight>
                  <a:schemeClr val="lt1"/>
                </a:highlight>
                <a:latin typeface="Libre Baskerville"/>
                <a:ea typeface="Libre Baskerville"/>
                <a:cs typeface="Libre Baskerville"/>
                <a:sym typeface="Libre Baskerville"/>
              </a:rPr>
              <a:t>The blood vessels within the retina absorb light more readily than the surrounding tissue and are easily identified with appropriate lighting</a:t>
            </a:r>
            <a:endParaRPr sz="2250">
              <a:solidFill>
                <a:srgbClr val="444444"/>
              </a:solidFill>
              <a:highlight>
                <a:schemeClr val="lt1"/>
              </a:highlight>
              <a:latin typeface="Libre Baskerville"/>
              <a:ea typeface="Libre Baskerville"/>
              <a:cs typeface="Libre Baskerville"/>
              <a:sym typeface="Libre Baskerville"/>
            </a:endParaRPr>
          </a:p>
          <a:p>
            <a:pPr marL="457200" lvl="0" indent="-371475" algn="just" rtl="0">
              <a:lnSpc>
                <a:spcPct val="150000"/>
              </a:lnSpc>
              <a:spcBef>
                <a:spcPts val="0"/>
              </a:spcBef>
              <a:spcAft>
                <a:spcPts val="0"/>
              </a:spcAft>
              <a:buClr>
                <a:srgbClr val="444444"/>
              </a:buClr>
              <a:buSzPts val="2250"/>
              <a:buFont typeface="Libre Baskerville"/>
              <a:buChar char="❖"/>
            </a:pPr>
            <a:r>
              <a:rPr lang="en-US" sz="2250" dirty="0">
                <a:solidFill>
                  <a:srgbClr val="444444"/>
                </a:solidFill>
                <a:highlight>
                  <a:schemeClr val="lt1"/>
                </a:highlight>
                <a:latin typeface="Libre Baskerville"/>
                <a:ea typeface="Libre Baskerville"/>
                <a:cs typeface="Libre Baskerville"/>
                <a:sym typeface="Libre Baskerville"/>
              </a:rPr>
              <a:t>Retinal scan is performed by casting an unperceived beam of low-energy infrared light into a person’s eye as they look through the scanner’s eyepiece</a:t>
            </a:r>
            <a:endParaRPr sz="2250">
              <a:solidFill>
                <a:srgbClr val="444444"/>
              </a:solidFill>
              <a:highlight>
                <a:schemeClr val="lt1"/>
              </a:highlight>
              <a:latin typeface="Libre Baskerville"/>
              <a:ea typeface="Libre Baskerville"/>
              <a:cs typeface="Libre Baskerville"/>
              <a:sym typeface="Libre Baskerville"/>
            </a:endParaRPr>
          </a:p>
          <a:p>
            <a:pPr marL="457200" lvl="0" indent="-371475" algn="just" rtl="0">
              <a:lnSpc>
                <a:spcPct val="150000"/>
              </a:lnSpc>
              <a:spcBef>
                <a:spcPts val="0"/>
              </a:spcBef>
              <a:spcAft>
                <a:spcPts val="0"/>
              </a:spcAft>
              <a:buClr>
                <a:srgbClr val="444444"/>
              </a:buClr>
              <a:buSzPts val="2250"/>
              <a:buFont typeface="Libre Baskerville"/>
              <a:buChar char="❖"/>
            </a:pPr>
            <a:r>
              <a:rPr lang="en-US" sz="2250" dirty="0">
                <a:solidFill>
                  <a:srgbClr val="444444"/>
                </a:solidFill>
                <a:highlight>
                  <a:schemeClr val="lt1"/>
                </a:highlight>
                <a:latin typeface="Libre Baskerville"/>
                <a:ea typeface="Libre Baskerville"/>
                <a:cs typeface="Libre Baskerville"/>
                <a:sym typeface="Libre Baskerville"/>
              </a:rPr>
              <a:t>This beam of light traces a standardized path on the retina. </a:t>
            </a:r>
            <a:r>
              <a:rPr lang="en-US" sz="1200" dirty="0">
                <a:solidFill>
                  <a:srgbClr val="444444"/>
                </a:solidFill>
                <a:highlight>
                  <a:schemeClr val="lt1"/>
                </a:highlight>
                <a:latin typeface="Libre Baskerville"/>
                <a:ea typeface="Libre Baskerville"/>
                <a:cs typeface="Libre Baskerville"/>
                <a:sym typeface="Libre Baskerville"/>
              </a:rPr>
              <a:t>Because</a:t>
            </a:r>
            <a:r>
              <a:rPr lang="en-US" sz="2250" dirty="0">
                <a:solidFill>
                  <a:srgbClr val="444444"/>
                </a:solidFill>
                <a:highlight>
                  <a:schemeClr val="lt1"/>
                </a:highlight>
                <a:latin typeface="Libre Baskerville"/>
                <a:ea typeface="Libre Baskerville"/>
                <a:cs typeface="Libre Baskerville"/>
                <a:sym typeface="Libre Baskerville"/>
              </a:rPr>
              <a:t> retinal blood vessels are more absorbent of this light than the rest of the eye, the amount of reflection varies during the scan. </a:t>
            </a:r>
            <a:endParaRPr sz="2250">
              <a:solidFill>
                <a:srgbClr val="444444"/>
              </a:solidFill>
              <a:highlight>
                <a:schemeClr val="lt1"/>
              </a:highlight>
              <a:latin typeface="Libre Baskerville"/>
              <a:ea typeface="Libre Baskerville"/>
              <a:cs typeface="Libre Baskerville"/>
              <a:sym typeface="Libre Baskerville"/>
            </a:endParaRPr>
          </a:p>
          <a:p>
            <a:pPr marL="457200" lvl="0" indent="-371475" algn="just" rtl="0">
              <a:lnSpc>
                <a:spcPct val="150000"/>
              </a:lnSpc>
              <a:spcBef>
                <a:spcPts val="0"/>
              </a:spcBef>
              <a:spcAft>
                <a:spcPts val="0"/>
              </a:spcAft>
              <a:buClr>
                <a:srgbClr val="444444"/>
              </a:buClr>
              <a:buSzPts val="2250"/>
              <a:buFont typeface="Libre Baskerville"/>
              <a:buChar char="❖"/>
            </a:pPr>
            <a:r>
              <a:rPr lang="en-US" sz="2250" dirty="0">
                <a:solidFill>
                  <a:srgbClr val="444444"/>
                </a:solidFill>
                <a:highlight>
                  <a:schemeClr val="lt1"/>
                </a:highlight>
                <a:latin typeface="Libre Baskerville"/>
                <a:ea typeface="Libre Baskerville"/>
                <a:cs typeface="Libre Baskerville"/>
                <a:sym typeface="Libre Baskerville"/>
              </a:rPr>
              <a:t>The pattern of variations is converted to computer code and stored in a database</a:t>
            </a:r>
            <a:endParaRPr sz="2250">
              <a:solidFill>
                <a:srgbClr val="444444"/>
              </a:solidFill>
              <a:highlight>
                <a:schemeClr val="lt1"/>
              </a:highlight>
              <a:latin typeface="Libre Baskerville"/>
              <a:ea typeface="Libre Baskerville"/>
              <a:cs typeface="Libre Baskerville"/>
              <a:sym typeface="Libre Baskerville"/>
            </a:endParaRPr>
          </a:p>
          <a:p>
            <a:pPr marL="457200" lvl="0" indent="-371475" algn="just" rtl="0">
              <a:lnSpc>
                <a:spcPct val="150000"/>
              </a:lnSpc>
              <a:spcBef>
                <a:spcPts val="0"/>
              </a:spcBef>
              <a:spcAft>
                <a:spcPts val="0"/>
              </a:spcAft>
              <a:buClr>
                <a:srgbClr val="444444"/>
              </a:buClr>
              <a:buSzPts val="2250"/>
              <a:buFont typeface="Libre Baskerville"/>
              <a:buChar char="❖"/>
            </a:pPr>
            <a:r>
              <a:rPr lang="en-US" sz="2250" dirty="0">
                <a:solidFill>
                  <a:srgbClr val="444444"/>
                </a:solidFill>
                <a:highlight>
                  <a:schemeClr val="lt1"/>
                </a:highlight>
                <a:latin typeface="Libre Baskerville"/>
                <a:ea typeface="Libre Baskerville"/>
                <a:cs typeface="Libre Baskerville"/>
                <a:sym typeface="Libre Baskerville"/>
              </a:rPr>
              <a:t>Retinal scanning also has medical applications</a:t>
            </a:r>
            <a:endParaRPr sz="2250">
              <a:solidFill>
                <a:srgbClr val="444444"/>
              </a:solidFill>
              <a:highlight>
                <a:schemeClr val="lt1"/>
              </a:highlight>
              <a:latin typeface="Libre Baskerville"/>
              <a:ea typeface="Libre Baskerville"/>
              <a:cs typeface="Libre Baskerville"/>
              <a:sym typeface="Libre Baskerville"/>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41"/>
          <p:cNvSpPr txBox="1"/>
          <p:nvPr/>
        </p:nvSpPr>
        <p:spPr>
          <a:xfrm>
            <a:off x="59700" y="0"/>
            <a:ext cx="9024600" cy="6768600"/>
          </a:xfrm>
          <a:prstGeom prst="rect">
            <a:avLst/>
          </a:prstGeom>
          <a:noFill/>
          <a:ln>
            <a:noFill/>
          </a:ln>
        </p:spPr>
        <p:txBody>
          <a:bodyPr spcFirstLastPara="1" wrap="square" lIns="91425" tIns="91425" rIns="91425" bIns="91425" anchor="t" anchorCtr="0">
            <a:noAutofit/>
          </a:bodyPr>
          <a:lstStyle/>
          <a:p>
            <a:pPr marL="0" lvl="0" indent="457200" algn="just" rtl="0">
              <a:lnSpc>
                <a:spcPct val="115000"/>
              </a:lnSpc>
              <a:spcBef>
                <a:spcPts val="0"/>
              </a:spcBef>
              <a:spcAft>
                <a:spcPts val="0"/>
              </a:spcAft>
              <a:buNone/>
            </a:pPr>
            <a:endParaRPr sz="2250">
              <a:solidFill>
                <a:srgbClr val="444444"/>
              </a:solidFill>
              <a:highlight>
                <a:srgbClr val="FFFFFF"/>
              </a:highlight>
              <a:latin typeface="Libre Baskerville"/>
              <a:ea typeface="Libre Baskerville"/>
              <a:cs typeface="Libre Baskerville"/>
              <a:sym typeface="Libre Baskerville"/>
            </a:endParaRPr>
          </a:p>
          <a:p>
            <a:pPr marL="457200" lvl="0" indent="-384175" algn="just" rtl="0">
              <a:lnSpc>
                <a:spcPct val="150000"/>
              </a:lnSpc>
              <a:spcBef>
                <a:spcPts val="0"/>
              </a:spcBef>
              <a:spcAft>
                <a:spcPts val="0"/>
              </a:spcAft>
              <a:buClr>
                <a:srgbClr val="444444"/>
              </a:buClr>
              <a:buSzPts val="2450"/>
              <a:buFont typeface="Libre Baskerville"/>
              <a:buChar char="❖"/>
            </a:pPr>
            <a:r>
              <a:rPr lang="en-US" sz="2450">
                <a:solidFill>
                  <a:srgbClr val="444444"/>
                </a:solidFill>
                <a:highlight>
                  <a:srgbClr val="FFFFFF"/>
                </a:highlight>
                <a:latin typeface="Libre Baskerville"/>
                <a:ea typeface="Libre Baskerville"/>
                <a:cs typeface="Libre Baskerville"/>
                <a:sym typeface="Libre Baskerville"/>
              </a:rPr>
              <a:t>Retinal Scanning requires a very close encounter with a scanning device that sends a beam of light deep inside the eye to capture an image of the Retina</a:t>
            </a:r>
            <a:endParaRPr sz="2450">
              <a:solidFill>
                <a:srgbClr val="444444"/>
              </a:solidFill>
              <a:highlight>
                <a:srgbClr val="FFFFFF"/>
              </a:highlight>
              <a:latin typeface="Libre Baskerville"/>
              <a:ea typeface="Libre Baskerville"/>
              <a:cs typeface="Libre Baskerville"/>
              <a:sym typeface="Libre Baskerville"/>
            </a:endParaRPr>
          </a:p>
          <a:p>
            <a:pPr marL="457200" lvl="0" indent="-381000" algn="just" rtl="0">
              <a:lnSpc>
                <a:spcPct val="150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Examining the eyes using retinal scanning can aid in diagnosing chronic health conditions such as congestive </a:t>
            </a:r>
            <a:r>
              <a:rPr lang="en-US" sz="2400" b="1">
                <a:solidFill>
                  <a:srgbClr val="333333"/>
                </a:solidFill>
                <a:highlight>
                  <a:srgbClr val="FFFFFF"/>
                </a:highlight>
                <a:latin typeface="Libre Baskerville"/>
                <a:ea typeface="Libre Baskerville"/>
                <a:cs typeface="Libre Baskerville"/>
                <a:sym typeface="Libre Baskerville"/>
              </a:rPr>
              <a:t>heart failure</a:t>
            </a:r>
            <a:r>
              <a:rPr lang="en-US" sz="2400">
                <a:solidFill>
                  <a:srgbClr val="333333"/>
                </a:solidFill>
                <a:highlight>
                  <a:srgbClr val="FFFFFF"/>
                </a:highlight>
                <a:latin typeface="Libre Baskerville"/>
                <a:ea typeface="Libre Baskerville"/>
                <a:cs typeface="Libre Baskerville"/>
                <a:sym typeface="Libre Baskerville"/>
              </a:rPr>
              <a:t> and </a:t>
            </a:r>
            <a:r>
              <a:rPr lang="en-US" sz="2400" b="1">
                <a:solidFill>
                  <a:srgbClr val="333333"/>
                </a:solidFill>
                <a:highlight>
                  <a:srgbClr val="FFFFFF"/>
                </a:highlight>
                <a:latin typeface="Libre Baskerville"/>
                <a:ea typeface="Libre Baskerville"/>
                <a:cs typeface="Libre Baskerville"/>
                <a:sym typeface="Libre Baskerville"/>
              </a:rPr>
              <a:t>atherosclerosis</a:t>
            </a:r>
            <a:endParaRPr sz="2400" b="1">
              <a:solidFill>
                <a:srgbClr val="333333"/>
              </a:solidFill>
              <a:highlight>
                <a:srgbClr val="FFFFFF"/>
              </a:highlight>
              <a:latin typeface="Libre Baskerville"/>
              <a:ea typeface="Libre Baskerville"/>
              <a:cs typeface="Libre Baskerville"/>
              <a:sym typeface="Libre Baskerville"/>
            </a:endParaRPr>
          </a:p>
          <a:p>
            <a:pPr marL="457200" lvl="0" indent="-374650" algn="just" rtl="0">
              <a:lnSpc>
                <a:spcPct val="150000"/>
              </a:lnSpc>
              <a:spcBef>
                <a:spcPts val="0"/>
              </a:spcBef>
              <a:spcAft>
                <a:spcPts val="0"/>
              </a:spcAft>
              <a:buClr>
                <a:srgbClr val="333333"/>
              </a:buClr>
              <a:buSzPts val="2300"/>
              <a:buFont typeface="Libre Baskerville"/>
              <a:buChar char="❖"/>
            </a:pPr>
            <a:r>
              <a:rPr lang="en-US" sz="2300">
                <a:solidFill>
                  <a:srgbClr val="333333"/>
                </a:solidFill>
                <a:highlight>
                  <a:srgbClr val="FFFFFF"/>
                </a:highlight>
                <a:latin typeface="Libre Baskerville"/>
                <a:ea typeface="Libre Baskerville"/>
                <a:cs typeface="Libre Baskerville"/>
                <a:sym typeface="Libre Baskerville"/>
              </a:rPr>
              <a:t>Diseases such as </a:t>
            </a:r>
            <a:r>
              <a:rPr lang="en-US" sz="2300" b="1">
                <a:solidFill>
                  <a:srgbClr val="333333"/>
                </a:solidFill>
                <a:highlight>
                  <a:srgbClr val="FFFFFF"/>
                </a:highlight>
                <a:latin typeface="Libre Baskerville"/>
                <a:ea typeface="Libre Baskerville"/>
                <a:cs typeface="Libre Baskerville"/>
                <a:sym typeface="Libre Baskerville"/>
              </a:rPr>
              <a:t>AIDS</a:t>
            </a:r>
            <a:r>
              <a:rPr lang="en-US" sz="2300">
                <a:solidFill>
                  <a:srgbClr val="333333"/>
                </a:solidFill>
                <a:highlight>
                  <a:srgbClr val="FFFFFF"/>
                </a:highlight>
                <a:latin typeface="Libre Baskerville"/>
                <a:ea typeface="Libre Baskerville"/>
                <a:cs typeface="Libre Baskerville"/>
                <a:sym typeface="Libre Baskerville"/>
              </a:rPr>
              <a:t>, </a:t>
            </a:r>
            <a:r>
              <a:rPr lang="en-US" sz="2300" b="1">
                <a:solidFill>
                  <a:srgbClr val="333333"/>
                </a:solidFill>
                <a:highlight>
                  <a:srgbClr val="FFFFFF"/>
                </a:highlight>
                <a:latin typeface="Libre Baskerville"/>
                <a:ea typeface="Libre Baskerville"/>
                <a:cs typeface="Libre Baskerville"/>
                <a:sym typeface="Libre Baskerville"/>
              </a:rPr>
              <a:t>malaria</a:t>
            </a:r>
            <a:r>
              <a:rPr lang="en-US" sz="2300">
                <a:solidFill>
                  <a:srgbClr val="333333"/>
                </a:solidFill>
                <a:highlight>
                  <a:srgbClr val="FFFFFF"/>
                </a:highlight>
                <a:latin typeface="Libre Baskerville"/>
                <a:ea typeface="Libre Baskerville"/>
                <a:cs typeface="Libre Baskerville"/>
                <a:sym typeface="Libre Baskerville"/>
              </a:rPr>
              <a:t>, </a:t>
            </a:r>
            <a:r>
              <a:rPr lang="en-US" sz="2300" b="1">
                <a:solidFill>
                  <a:srgbClr val="333333"/>
                </a:solidFill>
                <a:highlight>
                  <a:srgbClr val="FFFFFF"/>
                </a:highlight>
                <a:latin typeface="Libre Baskerville"/>
                <a:ea typeface="Libre Baskerville"/>
                <a:cs typeface="Libre Baskerville"/>
                <a:sym typeface="Libre Baskerville"/>
              </a:rPr>
              <a:t>chicken pox</a:t>
            </a:r>
            <a:r>
              <a:rPr lang="en-US" sz="2300">
                <a:solidFill>
                  <a:srgbClr val="333333"/>
                </a:solidFill>
                <a:highlight>
                  <a:srgbClr val="FFFFFF"/>
                </a:highlight>
                <a:latin typeface="Libre Baskerville"/>
                <a:ea typeface="Libre Baskerville"/>
                <a:cs typeface="Libre Baskerville"/>
                <a:sym typeface="Libre Baskerville"/>
              </a:rPr>
              <a:t> and </a:t>
            </a:r>
            <a:r>
              <a:rPr lang="en-US" sz="2300" b="1">
                <a:solidFill>
                  <a:srgbClr val="333333"/>
                </a:solidFill>
                <a:highlight>
                  <a:srgbClr val="FFFFFF"/>
                </a:highlight>
                <a:latin typeface="Libre Baskerville"/>
                <a:ea typeface="Libre Baskerville"/>
                <a:cs typeface="Libre Baskerville"/>
                <a:sym typeface="Libre Baskerville"/>
              </a:rPr>
              <a:t>Lyme disease</a:t>
            </a:r>
            <a:r>
              <a:rPr lang="en-US" sz="2300">
                <a:solidFill>
                  <a:srgbClr val="333333"/>
                </a:solidFill>
                <a:highlight>
                  <a:srgbClr val="FFFFFF"/>
                </a:highlight>
                <a:latin typeface="Libre Baskerville"/>
                <a:ea typeface="Libre Baskerville"/>
                <a:cs typeface="Libre Baskerville"/>
                <a:sym typeface="Libre Baskerville"/>
              </a:rPr>
              <a:t>, as well as hereditary diseases, such as </a:t>
            </a:r>
            <a:r>
              <a:rPr lang="en-US" sz="2300" b="1">
                <a:solidFill>
                  <a:srgbClr val="333333"/>
                </a:solidFill>
                <a:highlight>
                  <a:srgbClr val="FFFFFF"/>
                </a:highlight>
                <a:latin typeface="Libre Baskerville"/>
                <a:ea typeface="Libre Baskerville"/>
                <a:cs typeface="Libre Baskerville"/>
                <a:sym typeface="Libre Baskerville"/>
              </a:rPr>
              <a:t>leukemia</a:t>
            </a:r>
            <a:r>
              <a:rPr lang="en-US" sz="2300">
                <a:solidFill>
                  <a:srgbClr val="333333"/>
                </a:solidFill>
                <a:highlight>
                  <a:srgbClr val="FFFFFF"/>
                </a:highlight>
                <a:latin typeface="Libre Baskerville"/>
                <a:ea typeface="Libre Baskerville"/>
                <a:cs typeface="Libre Baskerville"/>
                <a:sym typeface="Libre Baskerville"/>
              </a:rPr>
              <a:t>, </a:t>
            </a:r>
            <a:r>
              <a:rPr lang="en-US" sz="2300" b="1">
                <a:solidFill>
                  <a:srgbClr val="333333"/>
                </a:solidFill>
                <a:highlight>
                  <a:srgbClr val="FFFFFF"/>
                </a:highlight>
                <a:latin typeface="Libre Baskerville"/>
                <a:ea typeface="Libre Baskerville"/>
                <a:cs typeface="Libre Baskerville"/>
                <a:sym typeface="Libre Baskerville"/>
              </a:rPr>
              <a:t>lymphoma</a:t>
            </a:r>
            <a:r>
              <a:rPr lang="en-US" sz="2300">
                <a:solidFill>
                  <a:srgbClr val="333333"/>
                </a:solidFill>
                <a:highlight>
                  <a:srgbClr val="FFFFFF"/>
                </a:highlight>
                <a:latin typeface="Libre Baskerville"/>
                <a:ea typeface="Libre Baskerville"/>
                <a:cs typeface="Libre Baskerville"/>
                <a:sym typeface="Libre Baskerville"/>
              </a:rPr>
              <a:t>, and </a:t>
            </a:r>
            <a:r>
              <a:rPr lang="en-US" sz="2300" b="1">
                <a:solidFill>
                  <a:srgbClr val="333333"/>
                </a:solidFill>
                <a:highlight>
                  <a:srgbClr val="FFFFFF"/>
                </a:highlight>
                <a:latin typeface="Libre Baskerville"/>
                <a:ea typeface="Libre Baskerville"/>
                <a:cs typeface="Libre Baskerville"/>
                <a:sym typeface="Libre Baskerville"/>
              </a:rPr>
              <a:t>sickle cell anemia</a:t>
            </a:r>
            <a:r>
              <a:rPr lang="en-US" sz="2300">
                <a:solidFill>
                  <a:srgbClr val="333333"/>
                </a:solidFill>
                <a:highlight>
                  <a:srgbClr val="FFFFFF"/>
                </a:highlight>
                <a:latin typeface="Libre Baskerville"/>
                <a:ea typeface="Libre Baskerville"/>
                <a:cs typeface="Libre Baskerville"/>
                <a:sym typeface="Libre Baskerville"/>
              </a:rPr>
              <a:t>, also impact the eyes and can be detected using retinal scan technology</a:t>
            </a:r>
            <a:endParaRPr sz="2300">
              <a:solidFill>
                <a:srgbClr val="333333"/>
              </a:solidFill>
              <a:highlight>
                <a:srgbClr val="FFFFFF"/>
              </a:highlight>
              <a:latin typeface="Libre Baskerville"/>
              <a:ea typeface="Libre Baskerville"/>
              <a:cs typeface="Libre Baskerville"/>
              <a:sym typeface="Libre Baskerville"/>
            </a:endParaRPr>
          </a:p>
          <a:p>
            <a:pPr marL="914400" lvl="0" indent="0" algn="just" rtl="0">
              <a:lnSpc>
                <a:spcPct val="115000"/>
              </a:lnSpc>
              <a:spcBef>
                <a:spcPts val="1200"/>
              </a:spcBef>
              <a:spcAft>
                <a:spcPts val="0"/>
              </a:spcAft>
              <a:buNone/>
            </a:pPr>
            <a:endParaRPr sz="2250">
              <a:solidFill>
                <a:srgbClr val="444444"/>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142"/>
          <p:cNvPicPr preferRelativeResize="0"/>
          <p:nvPr/>
        </p:nvPicPr>
        <p:blipFill>
          <a:blip r:embed="rId3">
            <a:alphaModFix/>
          </a:blip>
          <a:stretch>
            <a:fillRect/>
          </a:stretch>
        </p:blipFill>
        <p:spPr>
          <a:xfrm>
            <a:off x="1226775" y="680425"/>
            <a:ext cx="6436375" cy="587317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43"/>
          <p:cNvSpPr txBox="1"/>
          <p:nvPr/>
        </p:nvSpPr>
        <p:spPr>
          <a:xfrm>
            <a:off x="0" y="0"/>
            <a:ext cx="9144000" cy="6858000"/>
          </a:xfrm>
          <a:prstGeom prst="rect">
            <a:avLst/>
          </a:prstGeom>
          <a:noFill/>
          <a:ln>
            <a:noFill/>
          </a:ln>
        </p:spPr>
        <p:txBody>
          <a:bodyPr spcFirstLastPara="1" wrap="square" lIns="91425" tIns="91425" rIns="91425" bIns="91425" anchor="t" anchorCtr="0">
            <a:noAutofit/>
          </a:bodyPr>
          <a:lstStyle/>
          <a:p>
            <a:pPr marL="457200" lvl="0" indent="-368300" algn="just" rtl="0">
              <a:lnSpc>
                <a:spcPct val="150000"/>
              </a:lnSpc>
              <a:spcBef>
                <a:spcPts val="0"/>
              </a:spcBef>
              <a:spcAft>
                <a:spcPts val="0"/>
              </a:spcAft>
              <a:buSzPts val="2200"/>
              <a:buFont typeface="Libre Baskerville"/>
              <a:buChar char="❖"/>
            </a:pPr>
            <a:r>
              <a:rPr lang="en-US" sz="2200">
                <a:highlight>
                  <a:srgbClr val="FFFFFF"/>
                </a:highlight>
                <a:latin typeface="Libre Baskerville"/>
                <a:ea typeface="Libre Baskerville"/>
                <a:cs typeface="Libre Baskerville"/>
                <a:sym typeface="Libre Baskerville"/>
              </a:rPr>
              <a:t>Retinal scan algorithms require a </a:t>
            </a:r>
            <a:r>
              <a:rPr lang="en-US" sz="2200" b="1">
                <a:highlight>
                  <a:srgbClr val="FFFFFF"/>
                </a:highlight>
                <a:latin typeface="Libre Baskerville"/>
                <a:ea typeface="Libre Baskerville"/>
                <a:cs typeface="Libre Baskerville"/>
                <a:sym typeface="Libre Baskerville"/>
              </a:rPr>
              <a:t>high-quality image</a:t>
            </a:r>
            <a:r>
              <a:rPr lang="en-US" sz="2200">
                <a:highlight>
                  <a:srgbClr val="FFFFFF"/>
                </a:highlight>
                <a:latin typeface="Libre Baskerville"/>
                <a:ea typeface="Libre Baskerville"/>
                <a:cs typeface="Libre Baskerville"/>
                <a:sym typeface="Libre Baskerville"/>
              </a:rPr>
              <a:t> and will not let a user enroll or verify until the system is able to capture an image of sufficient quality. </a:t>
            </a:r>
            <a:endParaRPr sz="2200">
              <a:highlight>
                <a:srgbClr val="FFFFFF"/>
              </a:highlight>
              <a:latin typeface="Libre Baskerville"/>
              <a:ea typeface="Libre Baskerville"/>
              <a:cs typeface="Libre Baskerville"/>
              <a:sym typeface="Libre Baskerville"/>
            </a:endParaRPr>
          </a:p>
          <a:p>
            <a:pPr marL="457200" lvl="0" indent="-368300" algn="just" rtl="0">
              <a:lnSpc>
                <a:spcPct val="150000"/>
              </a:lnSpc>
              <a:spcBef>
                <a:spcPts val="0"/>
              </a:spcBef>
              <a:spcAft>
                <a:spcPts val="0"/>
              </a:spcAft>
              <a:buSzPts val="2200"/>
              <a:buFont typeface="Libre Baskerville"/>
              <a:buChar char="❖"/>
            </a:pPr>
            <a:r>
              <a:rPr lang="en-US" sz="2200">
                <a:highlight>
                  <a:srgbClr val="FFFFFF"/>
                </a:highlight>
                <a:latin typeface="Libre Baskerville"/>
                <a:ea typeface="Libre Baskerville"/>
                <a:cs typeface="Libre Baskerville"/>
                <a:sym typeface="Libre Baskerville"/>
              </a:rPr>
              <a:t>The retina template generated is typically one of the </a:t>
            </a:r>
            <a:r>
              <a:rPr lang="en-US" sz="2200" b="1">
                <a:highlight>
                  <a:srgbClr val="FFFFFF"/>
                </a:highlight>
                <a:latin typeface="Libre Baskerville"/>
                <a:ea typeface="Libre Baskerville"/>
                <a:cs typeface="Libre Baskerville"/>
                <a:sym typeface="Libre Baskerville"/>
              </a:rPr>
              <a:t>smallest</a:t>
            </a:r>
            <a:r>
              <a:rPr lang="en-US" sz="2200">
                <a:highlight>
                  <a:srgbClr val="FFFFFF"/>
                </a:highlight>
                <a:latin typeface="Libre Baskerville"/>
                <a:ea typeface="Libre Baskerville"/>
                <a:cs typeface="Libre Baskerville"/>
                <a:sym typeface="Libre Baskerville"/>
              </a:rPr>
              <a:t> of any biometric technology.</a:t>
            </a:r>
            <a:endParaRPr sz="2200">
              <a:highlight>
                <a:srgbClr val="FFFFFF"/>
              </a:highlight>
              <a:latin typeface="Libre Baskerville"/>
              <a:ea typeface="Libre Baskerville"/>
              <a:cs typeface="Libre Baskerville"/>
              <a:sym typeface="Libre Baskerville"/>
            </a:endParaRPr>
          </a:p>
          <a:p>
            <a:pPr marL="457200" lvl="0" indent="-371475" algn="just" rtl="0">
              <a:lnSpc>
                <a:spcPct val="150000"/>
              </a:lnSpc>
              <a:spcBef>
                <a:spcPts val="0"/>
              </a:spcBef>
              <a:spcAft>
                <a:spcPts val="0"/>
              </a:spcAft>
              <a:buSzPts val="2250"/>
              <a:buFont typeface="Libre Baskerville"/>
              <a:buChar char="❖"/>
            </a:pPr>
            <a:r>
              <a:rPr lang="en-US" sz="2250">
                <a:highlight>
                  <a:srgbClr val="FFFFFF"/>
                </a:highlight>
                <a:latin typeface="Libre Baskerville"/>
                <a:ea typeface="Libre Baskerville"/>
                <a:cs typeface="Libre Baskerville"/>
                <a:sym typeface="Libre Baskerville"/>
              </a:rPr>
              <a:t> Retinas scans are about </a:t>
            </a:r>
            <a:r>
              <a:rPr lang="en-US" sz="2250" b="1">
                <a:highlight>
                  <a:srgbClr val="FFFFFF"/>
                </a:highlight>
                <a:latin typeface="Libre Baskerville"/>
                <a:ea typeface="Libre Baskerville"/>
                <a:cs typeface="Libre Baskerville"/>
                <a:sym typeface="Libre Baskerville"/>
              </a:rPr>
              <a:t>70 times more accurate</a:t>
            </a:r>
            <a:r>
              <a:rPr lang="en-US" sz="2250">
                <a:highlight>
                  <a:srgbClr val="FFFFFF"/>
                </a:highlight>
                <a:latin typeface="Libre Baskerville"/>
                <a:ea typeface="Libre Baskerville"/>
                <a:cs typeface="Libre Baskerville"/>
                <a:sym typeface="Libre Baskerville"/>
              </a:rPr>
              <a:t> than </a:t>
            </a:r>
            <a:r>
              <a:rPr lang="en-US" sz="2250" b="1">
                <a:highlight>
                  <a:srgbClr val="FFFFFF"/>
                </a:highlight>
                <a:latin typeface="Libre Baskerville"/>
                <a:ea typeface="Libre Baskerville"/>
                <a:cs typeface="Libre Baskerville"/>
                <a:sym typeface="Libre Baskerville"/>
              </a:rPr>
              <a:t>iris scans</a:t>
            </a:r>
            <a:r>
              <a:rPr lang="en-US" sz="2250">
                <a:highlight>
                  <a:srgbClr val="FFFFFF"/>
                </a:highlight>
                <a:latin typeface="Libre Baskerville"/>
                <a:ea typeface="Libre Baskerville"/>
                <a:cs typeface="Libre Baskerville"/>
                <a:sym typeface="Libre Baskerville"/>
              </a:rPr>
              <a:t> and </a:t>
            </a:r>
            <a:r>
              <a:rPr lang="en-US" sz="2250" b="1">
                <a:highlight>
                  <a:srgbClr val="FFFFFF"/>
                </a:highlight>
                <a:latin typeface="Libre Baskerville"/>
                <a:ea typeface="Libre Baskerville"/>
                <a:cs typeface="Libre Baskerville"/>
                <a:sym typeface="Libre Baskerville"/>
              </a:rPr>
              <a:t>20,000 times more accurate</a:t>
            </a:r>
            <a:r>
              <a:rPr lang="en-US" sz="2250">
                <a:highlight>
                  <a:srgbClr val="FFFFFF"/>
                </a:highlight>
                <a:latin typeface="Libre Baskerville"/>
                <a:ea typeface="Libre Baskerville"/>
                <a:cs typeface="Libre Baskerville"/>
                <a:sym typeface="Libre Baskerville"/>
              </a:rPr>
              <a:t> than </a:t>
            </a:r>
            <a:r>
              <a:rPr lang="en-US" sz="2250" b="1">
                <a:highlight>
                  <a:srgbClr val="FFFFFF"/>
                </a:highlight>
                <a:latin typeface="Libre Baskerville"/>
                <a:ea typeface="Libre Baskerville"/>
                <a:cs typeface="Libre Baskerville"/>
                <a:sym typeface="Libre Baskerville"/>
              </a:rPr>
              <a:t>fingerprint-based</a:t>
            </a:r>
            <a:r>
              <a:rPr lang="en-US" sz="2250">
                <a:highlight>
                  <a:srgbClr val="FFFFFF"/>
                </a:highlight>
                <a:latin typeface="Libre Baskerville"/>
                <a:ea typeface="Libre Baskerville"/>
                <a:cs typeface="Libre Baskerville"/>
                <a:sym typeface="Libre Baskerville"/>
              </a:rPr>
              <a:t> methods. </a:t>
            </a:r>
            <a:endParaRPr sz="2250">
              <a:highlight>
                <a:srgbClr val="FFFFFF"/>
              </a:highlight>
              <a:latin typeface="Libre Baskerville"/>
              <a:ea typeface="Libre Baskerville"/>
              <a:cs typeface="Libre Baskerville"/>
              <a:sym typeface="Libre Baskerville"/>
            </a:endParaRPr>
          </a:p>
          <a:p>
            <a:pPr marL="457200" lvl="0" indent="-371475" algn="just" rtl="0">
              <a:lnSpc>
                <a:spcPct val="150000"/>
              </a:lnSpc>
              <a:spcBef>
                <a:spcPts val="0"/>
              </a:spcBef>
              <a:spcAft>
                <a:spcPts val="0"/>
              </a:spcAft>
              <a:buSzPts val="2250"/>
              <a:buFont typeface="Libre Baskerville"/>
              <a:buChar char="❖"/>
            </a:pPr>
            <a:r>
              <a:rPr lang="en-US" sz="2250">
                <a:highlight>
                  <a:srgbClr val="FFFFFF"/>
                </a:highlight>
                <a:latin typeface="Libre Baskerville"/>
                <a:ea typeface="Libre Baskerville"/>
                <a:cs typeface="Libre Baskerville"/>
                <a:sym typeface="Libre Baskerville"/>
              </a:rPr>
              <a:t>However, a retina scan does require the subject to focus on a single point for the entire </a:t>
            </a:r>
            <a:r>
              <a:rPr lang="en-US" sz="2250" b="1">
                <a:highlight>
                  <a:srgbClr val="FFFFFF"/>
                </a:highlight>
                <a:latin typeface="Libre Baskerville"/>
                <a:ea typeface="Libre Baskerville"/>
                <a:cs typeface="Libre Baskerville"/>
                <a:sym typeface="Libre Baskerville"/>
              </a:rPr>
              <a:t>15-second</a:t>
            </a:r>
            <a:r>
              <a:rPr lang="en-US" sz="2250">
                <a:highlight>
                  <a:srgbClr val="FFFFFF"/>
                </a:highlight>
                <a:latin typeface="Libre Baskerville"/>
                <a:ea typeface="Libre Baskerville"/>
                <a:cs typeface="Libre Baskerville"/>
                <a:sym typeface="Libre Baskerville"/>
              </a:rPr>
              <a:t> duration.</a:t>
            </a:r>
            <a:endParaRPr sz="2250">
              <a:highlight>
                <a:srgbClr val="FFFFFF"/>
              </a:highlight>
              <a:latin typeface="Libre Baskerville"/>
              <a:ea typeface="Libre Baskerville"/>
              <a:cs typeface="Libre Baskerville"/>
              <a:sym typeface="Libre Baskerville"/>
            </a:endParaRPr>
          </a:p>
          <a:p>
            <a:pPr marL="0" lvl="0" indent="457200" algn="just" rtl="0">
              <a:lnSpc>
                <a:spcPct val="150000"/>
              </a:lnSpc>
              <a:spcBef>
                <a:spcPts val="0"/>
              </a:spcBef>
              <a:spcAft>
                <a:spcPts val="0"/>
              </a:spcAft>
              <a:buNone/>
            </a:pPr>
            <a:endParaRPr sz="2250">
              <a:solidFill>
                <a:srgbClr val="6C6C6C"/>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44"/>
          <p:cNvSpPr txBox="1"/>
          <p:nvPr/>
        </p:nvSpPr>
        <p:spPr>
          <a:xfrm>
            <a:off x="104400" y="125400"/>
            <a:ext cx="8935200" cy="6607200"/>
          </a:xfrm>
          <a:prstGeom prst="rect">
            <a:avLst/>
          </a:prstGeom>
          <a:noFill/>
          <a:ln>
            <a:noFill/>
          </a:ln>
        </p:spPr>
        <p:txBody>
          <a:bodyPr spcFirstLastPara="1" wrap="square" lIns="91425" tIns="91425" rIns="91425" bIns="91425" anchor="t" anchorCtr="0">
            <a:noAutofit/>
          </a:bodyPr>
          <a:lstStyle/>
          <a:p>
            <a:pPr marL="914400" lvl="0" indent="0" algn="l" rtl="0">
              <a:lnSpc>
                <a:spcPct val="150000"/>
              </a:lnSpc>
              <a:spcBef>
                <a:spcPts val="0"/>
              </a:spcBef>
              <a:spcAft>
                <a:spcPts val="0"/>
              </a:spcAft>
              <a:buNone/>
            </a:pPr>
            <a:endParaRPr sz="2150">
              <a:highlight>
                <a:srgbClr val="FFFFFF"/>
              </a:highlight>
              <a:latin typeface="Libre Baskerville"/>
              <a:ea typeface="Libre Baskerville"/>
              <a:cs typeface="Libre Baskerville"/>
              <a:sym typeface="Libre Baskerville"/>
            </a:endParaRPr>
          </a:p>
          <a:p>
            <a:pPr marL="457200" lvl="0" indent="-377825" algn="just" rtl="0">
              <a:lnSpc>
                <a:spcPct val="150000"/>
              </a:lnSpc>
              <a:spcBef>
                <a:spcPts val="0"/>
              </a:spcBef>
              <a:spcAft>
                <a:spcPts val="0"/>
              </a:spcAft>
              <a:buSzPts val="2350"/>
              <a:buFont typeface="Libre Baskerville"/>
              <a:buChar char="❖"/>
            </a:pPr>
            <a:r>
              <a:rPr lang="en-US" sz="2350">
                <a:highlight>
                  <a:srgbClr val="FFFFFF"/>
                </a:highlight>
                <a:latin typeface="Libre Baskerville"/>
                <a:ea typeface="Libre Baskerville"/>
                <a:cs typeface="Libre Baskerville"/>
                <a:sym typeface="Libre Baskerville"/>
              </a:rPr>
              <a:t>Retina scans are nearly </a:t>
            </a:r>
            <a:r>
              <a:rPr lang="en-US" sz="2350" b="1">
                <a:highlight>
                  <a:srgbClr val="FFFFFF"/>
                </a:highlight>
                <a:latin typeface="Libre Baskerville"/>
                <a:ea typeface="Libre Baskerville"/>
                <a:cs typeface="Libre Baskerville"/>
                <a:sym typeface="Libre Baskerville"/>
              </a:rPr>
              <a:t>impossible to fake</a:t>
            </a:r>
            <a:r>
              <a:rPr lang="en-US" sz="2350">
                <a:highlight>
                  <a:srgbClr val="FFFFFF"/>
                </a:highlight>
                <a:latin typeface="Libre Baskerville"/>
                <a:ea typeface="Libre Baskerville"/>
                <a:cs typeface="Libre Baskerville"/>
                <a:sym typeface="Libre Baskerville"/>
              </a:rPr>
              <a:t>. </a:t>
            </a:r>
            <a:endParaRPr sz="2350">
              <a:highlight>
                <a:srgbClr val="FFFFFF"/>
              </a:highlight>
              <a:latin typeface="Libre Baskerville"/>
              <a:ea typeface="Libre Baskerville"/>
              <a:cs typeface="Libre Baskerville"/>
              <a:sym typeface="Libre Baskerville"/>
            </a:endParaRPr>
          </a:p>
          <a:p>
            <a:pPr marL="457200" lvl="0" indent="-377825" algn="just" rtl="0">
              <a:lnSpc>
                <a:spcPct val="150000"/>
              </a:lnSpc>
              <a:spcBef>
                <a:spcPts val="0"/>
              </a:spcBef>
              <a:spcAft>
                <a:spcPts val="0"/>
              </a:spcAft>
              <a:buSzPts val="2350"/>
              <a:buFont typeface="Libre Baskerville"/>
              <a:buChar char="❖"/>
            </a:pPr>
            <a:r>
              <a:rPr lang="en-US" sz="2350">
                <a:highlight>
                  <a:srgbClr val="FFFFFF"/>
                </a:highlight>
                <a:latin typeface="Libre Baskerville"/>
                <a:ea typeface="Libre Baskerville"/>
                <a:cs typeface="Libre Baskerville"/>
                <a:sym typeface="Libre Baskerville"/>
              </a:rPr>
              <a:t>Retina </a:t>
            </a:r>
            <a:r>
              <a:rPr lang="en-US" sz="2350" b="1">
                <a:highlight>
                  <a:srgbClr val="FFFFFF"/>
                </a:highlight>
                <a:latin typeface="Libre Baskerville"/>
                <a:ea typeface="Libre Baskerville"/>
                <a:cs typeface="Libre Baskerville"/>
                <a:sym typeface="Libre Baskerville"/>
              </a:rPr>
              <a:t>decays so quickly after death</a:t>
            </a:r>
            <a:r>
              <a:rPr lang="en-US" sz="2350">
                <a:highlight>
                  <a:srgbClr val="FFFFFF"/>
                </a:highlight>
                <a:latin typeface="Libre Baskerville"/>
                <a:ea typeface="Libre Baskerville"/>
                <a:cs typeface="Libre Baskerville"/>
                <a:sym typeface="Libre Baskerville"/>
              </a:rPr>
              <a:t>, a scan can only be accessed from a living human.</a:t>
            </a:r>
            <a:endParaRPr sz="2350">
              <a:highlight>
                <a:srgbClr val="FFFFFF"/>
              </a:highlight>
              <a:latin typeface="Libre Baskerville"/>
              <a:ea typeface="Libre Baskerville"/>
              <a:cs typeface="Libre Baskerville"/>
              <a:sym typeface="Libre Baskerville"/>
            </a:endParaRPr>
          </a:p>
          <a:p>
            <a:pPr marL="457200" lvl="0" indent="-460375" algn="just" rtl="0">
              <a:lnSpc>
                <a:spcPct val="150000"/>
              </a:lnSpc>
              <a:spcBef>
                <a:spcPts val="0"/>
              </a:spcBef>
              <a:spcAft>
                <a:spcPts val="0"/>
              </a:spcAft>
              <a:buSzPts val="3650"/>
              <a:buFont typeface="Libre Baskerville"/>
              <a:buChar char="❖"/>
            </a:pPr>
            <a:r>
              <a:rPr lang="en-US" sz="2350">
                <a:highlight>
                  <a:srgbClr val="FFFFFF"/>
                </a:highlight>
                <a:latin typeface="Libre Baskerville"/>
                <a:ea typeface="Libre Baskerville"/>
                <a:cs typeface="Libre Baskerville"/>
                <a:sym typeface="Libre Baskerville"/>
              </a:rPr>
              <a:t>400 unique data points can be captured from the Retina</a:t>
            </a:r>
            <a:endParaRPr sz="2350">
              <a:highlight>
                <a:srgbClr val="FFFFFF"/>
              </a:highlight>
              <a:latin typeface="Libre Baskerville"/>
              <a:ea typeface="Libre Baskerville"/>
              <a:cs typeface="Libre Baskerville"/>
              <a:sym typeface="Libre Baskerville"/>
            </a:endParaRPr>
          </a:p>
          <a:p>
            <a:pPr marL="457200" lvl="0" indent="-454025" algn="just" rtl="0">
              <a:lnSpc>
                <a:spcPct val="150000"/>
              </a:lnSpc>
              <a:spcBef>
                <a:spcPts val="0"/>
              </a:spcBef>
              <a:spcAft>
                <a:spcPts val="0"/>
              </a:spcAft>
              <a:buSzPts val="3550"/>
              <a:buFont typeface="Libre Baskerville"/>
              <a:buChar char="❖"/>
            </a:pPr>
            <a:r>
              <a:rPr lang="en-US" sz="2250">
                <a:highlight>
                  <a:srgbClr val="FFFFFF"/>
                </a:highlight>
                <a:latin typeface="Libre Baskerville"/>
                <a:ea typeface="Libre Baskerville"/>
                <a:cs typeface="Libre Baskerville"/>
                <a:sym typeface="Libre Baskerville"/>
              </a:rPr>
              <a:t>The size of the Retinal Enrollment Template is only at 96 bytes.</a:t>
            </a:r>
            <a:endParaRPr sz="3550">
              <a:highlight>
                <a:srgbClr val="FFFFFF"/>
              </a:highlight>
              <a:latin typeface="Libre Baskerville"/>
              <a:ea typeface="Libre Baskerville"/>
              <a:cs typeface="Libre Baskerville"/>
              <a:sym typeface="Libre Baskerville"/>
            </a:endParaRPr>
          </a:p>
          <a:p>
            <a:pPr marL="914400" lvl="0" indent="0" algn="just" rtl="0">
              <a:lnSpc>
                <a:spcPct val="150000"/>
              </a:lnSpc>
              <a:spcBef>
                <a:spcPts val="0"/>
              </a:spcBef>
              <a:spcAft>
                <a:spcPts val="0"/>
              </a:spcAft>
              <a:buNone/>
            </a:pPr>
            <a:endParaRPr sz="2350">
              <a:solidFill>
                <a:srgbClr val="6C6C6C"/>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45"/>
          <p:cNvSpPr txBox="1"/>
          <p:nvPr/>
        </p:nvSpPr>
        <p:spPr>
          <a:xfrm>
            <a:off x="0" y="0"/>
            <a:ext cx="9144000" cy="67506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1500"/>
              </a:spcBef>
              <a:spcAft>
                <a:spcPts val="0"/>
              </a:spcAft>
              <a:buNone/>
            </a:pPr>
            <a:r>
              <a:rPr lang="en-US" sz="3050" b="1">
                <a:solidFill>
                  <a:srgbClr val="0A0A0A"/>
                </a:solidFill>
                <a:latin typeface="Algerian"/>
                <a:ea typeface="Algerian"/>
                <a:cs typeface="Algerian"/>
                <a:sym typeface="Algerian"/>
              </a:rPr>
              <a:t>MERITS OF RETINAL SECURITY SCAN SYSTEM</a:t>
            </a:r>
            <a:endParaRPr sz="3050" b="1">
              <a:solidFill>
                <a:srgbClr val="0A0A0A"/>
              </a:solidFill>
              <a:latin typeface="Algerian"/>
              <a:ea typeface="Algerian"/>
              <a:cs typeface="Algerian"/>
              <a:sym typeface="Algerian"/>
            </a:endParaRPr>
          </a:p>
          <a:p>
            <a:pPr marL="457200" lvl="0" indent="-393700" algn="just" rtl="0">
              <a:lnSpc>
                <a:spcPct val="150000"/>
              </a:lnSpc>
              <a:spcBef>
                <a:spcPts val="800"/>
              </a:spcBef>
              <a:spcAft>
                <a:spcPts val="0"/>
              </a:spcAft>
              <a:buClr>
                <a:schemeClr val="dk1"/>
              </a:buClr>
              <a:buSzPts val="2600"/>
              <a:buFont typeface="Libre Baskerville"/>
              <a:buChar char="❖"/>
            </a:pPr>
            <a:r>
              <a:rPr lang="en-US" sz="2500">
                <a:solidFill>
                  <a:schemeClr val="dk1"/>
                </a:solidFill>
                <a:highlight>
                  <a:srgbClr val="FFFFFF"/>
                </a:highlight>
                <a:latin typeface="Libre Baskerville"/>
                <a:ea typeface="Libre Baskerville"/>
                <a:cs typeface="Libre Baskerville"/>
                <a:sym typeface="Libre Baskerville"/>
              </a:rPr>
              <a:t>R</a:t>
            </a:r>
            <a:r>
              <a:rPr lang="en-US" sz="2200">
                <a:solidFill>
                  <a:schemeClr val="dk1"/>
                </a:solidFill>
                <a:highlight>
                  <a:srgbClr val="FFFFFF"/>
                </a:highlight>
                <a:latin typeface="Libre Baskerville"/>
                <a:ea typeface="Libre Baskerville"/>
                <a:cs typeface="Libre Baskerville"/>
                <a:sym typeface="Libre Baskerville"/>
              </a:rPr>
              <a:t>etinal scanners do not require as much computer memory as other biometrics scans.</a:t>
            </a:r>
            <a:endParaRPr sz="2200">
              <a:solidFill>
                <a:schemeClr val="dk1"/>
              </a:solidFill>
              <a:highlight>
                <a:srgbClr val="FFFFFF"/>
              </a:highlight>
              <a:latin typeface="Libre Baskerville"/>
              <a:ea typeface="Libre Baskerville"/>
              <a:cs typeface="Libre Baskerville"/>
              <a:sym typeface="Libre Baskerville"/>
            </a:endParaRPr>
          </a:p>
          <a:p>
            <a:pPr marL="457200" lvl="0" indent="-374650" algn="just" rtl="0">
              <a:lnSpc>
                <a:spcPct val="150000"/>
              </a:lnSpc>
              <a:spcBef>
                <a:spcPts val="0"/>
              </a:spcBef>
              <a:spcAft>
                <a:spcPts val="0"/>
              </a:spcAft>
              <a:buClr>
                <a:schemeClr val="dk1"/>
              </a:buClr>
              <a:buSzPts val="2300"/>
              <a:buFont typeface="Libre Baskerville"/>
              <a:buChar char="❖"/>
            </a:pPr>
            <a:r>
              <a:rPr lang="en-US" sz="2200">
                <a:solidFill>
                  <a:schemeClr val="dk1"/>
                </a:solidFill>
                <a:highlight>
                  <a:srgbClr val="FFFFFF"/>
                </a:highlight>
                <a:latin typeface="Libre Baskerville"/>
                <a:ea typeface="Libre Baskerville"/>
                <a:cs typeface="Libre Baskerville"/>
                <a:sym typeface="Libre Baskerville"/>
              </a:rPr>
              <a:t>It delivers accuracy and offers very </a:t>
            </a:r>
            <a:r>
              <a:rPr lang="en-US" sz="2200">
                <a:solidFill>
                  <a:srgbClr val="2185F5"/>
                </a:solidFill>
                <a:highlight>
                  <a:srgbClr val="FFFFFF"/>
                </a:highlight>
                <a:uFill>
                  <a:noFill/>
                </a:uFill>
                <a:latin typeface="Libre Baskerville"/>
                <a:ea typeface="Libre Baskerville"/>
                <a:cs typeface="Libre Baskerville"/>
                <a:sym typeface="Libre Baskervill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low false acceptance and rejection rate</a:t>
            </a:r>
            <a:r>
              <a:rPr lang="en-US" sz="2200">
                <a:solidFill>
                  <a:schemeClr val="dk1"/>
                </a:solidFill>
                <a:highlight>
                  <a:srgbClr val="FFFFFF"/>
                </a:highlight>
                <a:latin typeface="Libre Baskerville"/>
                <a:ea typeface="Libre Baskerville"/>
                <a:cs typeface="Libre Baskerville"/>
                <a:sym typeface="Libre Baskerville"/>
              </a:rPr>
              <a:t>. Unlike voice recognition systems, these scanners do not get distracted by the noises in the background or change in the frequency of voice caused by illness.</a:t>
            </a:r>
            <a:endParaRPr sz="2200">
              <a:solidFill>
                <a:schemeClr val="dk1"/>
              </a:solidFill>
              <a:highlight>
                <a:srgbClr val="FFFFFF"/>
              </a:highlight>
              <a:latin typeface="Libre Baskerville"/>
              <a:ea typeface="Libre Baskerville"/>
              <a:cs typeface="Libre Baskerville"/>
              <a:sym typeface="Libre Baskerville"/>
            </a:endParaRPr>
          </a:p>
          <a:p>
            <a:pPr marL="457200" lvl="0" indent="-368300" algn="just" rtl="0">
              <a:lnSpc>
                <a:spcPct val="150000"/>
              </a:lnSpc>
              <a:spcBef>
                <a:spcPts val="0"/>
              </a:spcBef>
              <a:spcAft>
                <a:spcPts val="0"/>
              </a:spcAft>
              <a:buClr>
                <a:schemeClr val="dk1"/>
              </a:buClr>
              <a:buSzPts val="2200"/>
              <a:buFont typeface="Libre Baskerville"/>
              <a:buChar char="❖"/>
            </a:pPr>
            <a:r>
              <a:rPr lang="en-US" sz="2200">
                <a:solidFill>
                  <a:schemeClr val="dk1"/>
                </a:solidFill>
                <a:highlight>
                  <a:srgbClr val="FFFFFF"/>
                </a:highlight>
                <a:latin typeface="Libre Baskerville"/>
                <a:ea typeface="Libre Baskerville"/>
                <a:cs typeface="Libre Baskerville"/>
                <a:sym typeface="Libre Baskerville"/>
              </a:rPr>
              <a:t>It is highly scalable for any size of a project. The retinal security scanning technology has been deployed in many government projects like national ID or immigration as well as in healthcare sectors.</a:t>
            </a:r>
            <a:endParaRPr sz="2200">
              <a:solidFill>
                <a:schemeClr val="dk1"/>
              </a:solidFill>
              <a:highlight>
                <a:srgbClr val="FFFFFF"/>
              </a:highlight>
              <a:latin typeface="Libre Baskerville"/>
              <a:ea typeface="Libre Baskerville"/>
              <a:cs typeface="Libre Baskerville"/>
              <a:sym typeface="Libre Baskerville"/>
            </a:endParaRPr>
          </a:p>
          <a:p>
            <a:pPr marL="457200" lvl="0" indent="0" algn="l" rtl="0">
              <a:lnSpc>
                <a:spcPct val="115000"/>
              </a:lnSpc>
              <a:spcBef>
                <a:spcPts val="800"/>
              </a:spcBef>
              <a:spcAft>
                <a:spcPts val="0"/>
              </a:spcAft>
              <a:buNone/>
            </a:pPr>
            <a:endParaRPr sz="2000">
              <a:solidFill>
                <a:schemeClr val="dk1"/>
              </a:solidFill>
            </a:endParaRPr>
          </a:p>
          <a:p>
            <a:pPr marL="0" lvl="0" indent="457200" algn="l" rtl="0">
              <a:lnSpc>
                <a:spcPct val="150000"/>
              </a:lnSpc>
              <a:spcBef>
                <a:spcPts val="800"/>
              </a:spcBef>
              <a:spcAft>
                <a:spcPts val="0"/>
              </a:spcAft>
              <a:buNone/>
            </a:pPr>
            <a:endParaRPr sz="2150">
              <a:solidFill>
                <a:srgbClr val="6C6C6C"/>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46"/>
          <p:cNvSpPr txBox="1"/>
          <p:nvPr/>
        </p:nvSpPr>
        <p:spPr>
          <a:xfrm>
            <a:off x="0" y="0"/>
            <a:ext cx="9006600" cy="66609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2100">
              <a:solidFill>
                <a:schemeClr val="dk1"/>
              </a:solidFill>
              <a:highlight>
                <a:srgbClr val="FFFFFF"/>
              </a:highlight>
            </a:endParaRPr>
          </a:p>
          <a:p>
            <a:pPr marL="457200" lvl="0" indent="-387350" algn="just" rtl="0">
              <a:lnSpc>
                <a:spcPct val="150000"/>
              </a:lnSpc>
              <a:spcBef>
                <a:spcPts val="800"/>
              </a:spcBef>
              <a:spcAft>
                <a:spcPts val="0"/>
              </a:spcAft>
              <a:buClr>
                <a:schemeClr val="dk1"/>
              </a:buClr>
              <a:buSzPts val="2500"/>
              <a:buFont typeface="Libre Baskerville"/>
              <a:buChar char="❖"/>
            </a:pPr>
            <a:r>
              <a:rPr lang="en-US" sz="2500">
                <a:solidFill>
                  <a:schemeClr val="dk1"/>
                </a:solidFill>
                <a:highlight>
                  <a:srgbClr val="FFFFFF"/>
                </a:highlight>
                <a:latin typeface="Libre Baskerville"/>
                <a:ea typeface="Libre Baskerville"/>
                <a:cs typeface="Libre Baskerville"/>
                <a:sym typeface="Libre Baskerville"/>
              </a:rPr>
              <a:t>An individual’s retina can be scanned from a close distance which ensures </a:t>
            </a:r>
            <a:r>
              <a:rPr lang="en-US" sz="2500" b="1">
                <a:solidFill>
                  <a:schemeClr val="dk1"/>
                </a:solidFill>
                <a:highlight>
                  <a:srgbClr val="FFFFFF"/>
                </a:highlight>
                <a:latin typeface="Libre Baskerville"/>
                <a:ea typeface="Libre Baskerville"/>
                <a:cs typeface="Libre Baskerville"/>
                <a:sym typeface="Libre Baskerville"/>
              </a:rPr>
              <a:t>hygiene factor,</a:t>
            </a:r>
            <a:r>
              <a:rPr lang="en-US" sz="2500">
                <a:solidFill>
                  <a:schemeClr val="dk1"/>
                </a:solidFill>
                <a:highlight>
                  <a:srgbClr val="FFFFFF"/>
                </a:highlight>
                <a:latin typeface="Libre Baskerville"/>
                <a:ea typeface="Libre Baskerville"/>
                <a:cs typeface="Libre Baskerville"/>
                <a:sym typeface="Libre Baskerville"/>
              </a:rPr>
              <a:t> unlike fingerprint scanning where you have to place your fingers on the device.</a:t>
            </a:r>
            <a:endParaRPr sz="2500">
              <a:solidFill>
                <a:schemeClr val="dk1"/>
              </a:solidFill>
              <a:highlight>
                <a:srgbClr val="FFFFFF"/>
              </a:highlight>
              <a:latin typeface="Libre Baskerville"/>
              <a:ea typeface="Libre Baskerville"/>
              <a:cs typeface="Libre Baskerville"/>
              <a:sym typeface="Libre Baskerville"/>
            </a:endParaRPr>
          </a:p>
          <a:p>
            <a:pPr marL="457200" lvl="0" indent="-387350" algn="just" rtl="0">
              <a:lnSpc>
                <a:spcPct val="150000"/>
              </a:lnSpc>
              <a:spcBef>
                <a:spcPts val="0"/>
              </a:spcBef>
              <a:spcAft>
                <a:spcPts val="0"/>
              </a:spcAft>
              <a:buClr>
                <a:schemeClr val="dk1"/>
              </a:buClr>
              <a:buSzPts val="2500"/>
              <a:buFont typeface="Libre Baskerville"/>
              <a:buChar char="❖"/>
            </a:pPr>
            <a:r>
              <a:rPr lang="en-US" sz="2500">
                <a:solidFill>
                  <a:schemeClr val="dk1"/>
                </a:solidFill>
                <a:highlight>
                  <a:srgbClr val="FFFFFF"/>
                </a:highlight>
                <a:latin typeface="Libre Baskerville"/>
                <a:ea typeface="Libre Baskerville"/>
                <a:cs typeface="Libre Baskerville"/>
                <a:sym typeface="Libre Baskerville"/>
              </a:rPr>
              <a:t>The retinal security scanning is extremely difficult to be forged because of the uniqueness of the patterns. As a result, even with its disease related drawbacks, it still assures the highest level of security and become the most reliable biometric authentication system.</a:t>
            </a:r>
            <a:endParaRPr sz="2500">
              <a:solidFill>
                <a:schemeClr val="dk1"/>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47"/>
          <p:cNvSpPr txBox="1"/>
          <p:nvPr/>
        </p:nvSpPr>
        <p:spPr>
          <a:xfrm>
            <a:off x="140250" y="0"/>
            <a:ext cx="8863500" cy="64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latin typeface="Algerian"/>
                <a:ea typeface="Algerian"/>
                <a:cs typeface="Algerian"/>
                <a:sym typeface="Algerian"/>
              </a:rPr>
              <a:t>esoteric biometrics</a:t>
            </a:r>
            <a:endParaRPr sz="3200">
              <a:latin typeface="Algerian"/>
              <a:ea typeface="Algerian"/>
              <a:cs typeface="Algerian"/>
              <a:sym typeface="Algerian"/>
            </a:endParaRPr>
          </a:p>
          <a:p>
            <a:pPr marL="0" lvl="0" indent="0" algn="l" rtl="0">
              <a:lnSpc>
                <a:spcPct val="115000"/>
              </a:lnSpc>
              <a:spcBef>
                <a:spcPts val="0"/>
              </a:spcBef>
              <a:spcAft>
                <a:spcPts val="0"/>
              </a:spcAft>
              <a:buNone/>
            </a:pPr>
            <a:r>
              <a:rPr lang="en-US" sz="3200">
                <a:latin typeface="Algerian"/>
                <a:ea typeface="Algerian"/>
                <a:cs typeface="Algerian"/>
                <a:sym typeface="Algerian"/>
              </a:rPr>
              <a:t>	</a:t>
            </a:r>
            <a:r>
              <a:rPr lang="en-US" sz="3200">
                <a:latin typeface="Libre Baskerville"/>
                <a:ea typeface="Libre Baskerville"/>
                <a:cs typeface="Libre Baskerville"/>
                <a:sym typeface="Libre Baskerville"/>
              </a:rPr>
              <a:t>	</a:t>
            </a:r>
            <a:endParaRPr sz="3200">
              <a:latin typeface="Libre Baskerville"/>
              <a:ea typeface="Libre Baskerville"/>
              <a:cs typeface="Libre Baskerville"/>
              <a:sym typeface="Libre Baskerville"/>
            </a:endParaRPr>
          </a:p>
          <a:p>
            <a:pPr marL="457200" lvl="0" indent="457200" algn="l" rtl="0">
              <a:lnSpc>
                <a:spcPct val="115000"/>
              </a:lnSpc>
              <a:spcBef>
                <a:spcPts val="0"/>
              </a:spcBef>
              <a:spcAft>
                <a:spcPts val="0"/>
              </a:spcAft>
              <a:buNone/>
            </a:pPr>
            <a:r>
              <a:rPr lang="en-US" sz="2900">
                <a:latin typeface="Libre Baskerville"/>
                <a:ea typeface="Libre Baskerville"/>
                <a:cs typeface="Libre Baskerville"/>
                <a:sym typeface="Libre Baskerville"/>
              </a:rPr>
              <a:t>These are techniques which are in early developmental stages.</a:t>
            </a:r>
            <a:endParaRPr sz="29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r>
              <a:rPr lang="en-US" sz="2900">
                <a:latin typeface="Libre Baskerville"/>
                <a:ea typeface="Libre Baskerville"/>
                <a:cs typeface="Libre Baskerville"/>
                <a:sym typeface="Libre Baskerville"/>
              </a:rPr>
              <a:t>		Tommorow’s Commercial - Off - The- Self technologies COTS products</a:t>
            </a:r>
            <a:endParaRPr sz="29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r>
              <a:rPr lang="en-US" sz="2900">
                <a:latin typeface="Libre Baskerville"/>
                <a:ea typeface="Libre Baskerville"/>
                <a:cs typeface="Libre Baskerville"/>
                <a:sym typeface="Libre Baskerville"/>
              </a:rPr>
              <a:t>		</a:t>
            </a:r>
            <a:endParaRPr sz="29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sz="11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p:nvPr/>
        </p:nvSpPr>
        <p:spPr>
          <a:xfrm>
            <a:off x="1101436" y="457200"/>
            <a:ext cx="69342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chemeClr val="dk1"/>
                </a:solidFill>
                <a:latin typeface="Calibri"/>
                <a:ea typeface="Calibri"/>
                <a:cs typeface="Calibri"/>
                <a:sym typeface="Calibri"/>
              </a:rPr>
              <a:t>Physical Characteristics</a:t>
            </a:r>
            <a:endParaRPr sz="5400" b="1">
              <a:solidFill>
                <a:schemeClr val="dk1"/>
              </a:solidFill>
              <a:latin typeface="Calibri"/>
              <a:ea typeface="Calibri"/>
              <a:cs typeface="Calibri"/>
              <a:sym typeface="Calibri"/>
            </a:endParaRPr>
          </a:p>
        </p:txBody>
      </p:sp>
      <p:pic>
        <p:nvPicPr>
          <p:cNvPr id="149" name="Google Shape;149;p24"/>
          <p:cNvPicPr preferRelativeResize="0"/>
          <p:nvPr/>
        </p:nvPicPr>
        <p:blipFill rotWithShape="1">
          <a:blip r:embed="rId3">
            <a:alphaModFix/>
          </a:blip>
          <a:srcRect/>
          <a:stretch/>
        </p:blipFill>
        <p:spPr>
          <a:xfrm rot="-1884248">
            <a:off x="734264" y="1920859"/>
            <a:ext cx="3075452" cy="2512978"/>
          </a:xfrm>
          <a:prstGeom prst="rect">
            <a:avLst/>
          </a:prstGeom>
          <a:noFill/>
          <a:ln>
            <a:noFill/>
          </a:ln>
        </p:spPr>
      </p:pic>
      <p:pic>
        <p:nvPicPr>
          <p:cNvPr id="150" name="Google Shape;150;p24"/>
          <p:cNvPicPr preferRelativeResize="0"/>
          <p:nvPr/>
        </p:nvPicPr>
        <p:blipFill rotWithShape="1">
          <a:blip r:embed="rId4">
            <a:alphaModFix/>
          </a:blip>
          <a:srcRect/>
          <a:stretch/>
        </p:blipFill>
        <p:spPr>
          <a:xfrm rot="1633119">
            <a:off x="5846547" y="1833912"/>
            <a:ext cx="2857500" cy="1600200"/>
          </a:xfrm>
          <a:prstGeom prst="rect">
            <a:avLst/>
          </a:prstGeom>
          <a:noFill/>
          <a:ln>
            <a:noFill/>
          </a:ln>
        </p:spPr>
      </p:pic>
      <p:pic>
        <p:nvPicPr>
          <p:cNvPr id="151" name="Google Shape;151;p24"/>
          <p:cNvPicPr preferRelativeResize="0"/>
          <p:nvPr/>
        </p:nvPicPr>
        <p:blipFill rotWithShape="1">
          <a:blip r:embed="rId5">
            <a:alphaModFix/>
          </a:blip>
          <a:srcRect/>
          <a:stretch/>
        </p:blipFill>
        <p:spPr>
          <a:xfrm>
            <a:off x="4239180" y="3999008"/>
            <a:ext cx="3581400" cy="2462213"/>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500" y="2595859"/>
            <a:ext cx="5943600" cy="923330"/>
          </a:xfrm>
          <a:prstGeom prst="rect">
            <a:avLst/>
          </a:prstGeom>
          <a:noFill/>
        </p:spPr>
        <p:txBody>
          <a:bodyPr wrap="square" lIns="91440" tIns="45720" rIns="91440" bIns="45720">
            <a:spAutoFit/>
          </a:bodyPr>
          <a:lstStyle/>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UNIT 4</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48"/>
          <p:cNvSpPr txBox="1"/>
          <p:nvPr/>
        </p:nvSpPr>
        <p:spPr>
          <a:xfrm>
            <a:off x="131250" y="71625"/>
            <a:ext cx="8881500" cy="6571500"/>
          </a:xfrm>
          <a:prstGeom prst="rect">
            <a:avLst/>
          </a:prstGeom>
          <a:noFill/>
          <a:ln>
            <a:noFill/>
          </a:ln>
        </p:spPr>
        <p:txBody>
          <a:bodyPr spcFirstLastPara="1" wrap="square" lIns="91425" tIns="91425" rIns="91425" bIns="91425" anchor="t" anchorCtr="0">
            <a:noAutofit/>
          </a:bodyPr>
          <a:lstStyle/>
          <a:p>
            <a:pPr marL="1371600" lvl="2" indent="-381000" algn="l" rtl="0">
              <a:lnSpc>
                <a:spcPct val="150000"/>
              </a:lnSpc>
              <a:spcBef>
                <a:spcPts val="0"/>
              </a:spcBef>
              <a:spcAft>
                <a:spcPts val="0"/>
              </a:spcAft>
              <a:buClr>
                <a:schemeClr val="dk1"/>
              </a:buClr>
              <a:buSzPts val="2400"/>
              <a:buFont typeface="Libre Baskerville"/>
              <a:buChar char="■"/>
            </a:pPr>
            <a:r>
              <a:rPr lang="en-US" sz="2400">
                <a:solidFill>
                  <a:schemeClr val="dk1"/>
                </a:solidFill>
                <a:latin typeface="Libre Baskerville"/>
                <a:ea typeface="Libre Baskerville"/>
                <a:cs typeface="Libre Baskerville"/>
                <a:sym typeface="Libre Baskerville"/>
              </a:rPr>
              <a:t>Vein pattern</a:t>
            </a:r>
            <a:endParaRPr sz="2400">
              <a:solidFill>
                <a:schemeClr val="dk1"/>
              </a:solidFill>
              <a:latin typeface="Libre Baskerville"/>
              <a:ea typeface="Libre Baskerville"/>
              <a:cs typeface="Libre Baskerville"/>
              <a:sym typeface="Libre Baskerville"/>
            </a:endParaRPr>
          </a:p>
          <a:p>
            <a:pPr marL="1371600" lvl="2" indent="-381000" algn="l" rtl="0">
              <a:lnSpc>
                <a:spcPct val="150000"/>
              </a:lnSpc>
              <a:spcBef>
                <a:spcPts val="0"/>
              </a:spcBef>
              <a:spcAft>
                <a:spcPts val="0"/>
              </a:spcAft>
              <a:buClr>
                <a:schemeClr val="dk1"/>
              </a:buClr>
              <a:buSzPts val="2400"/>
              <a:buFont typeface="Libre Baskerville"/>
              <a:buChar char="■"/>
            </a:pPr>
            <a:r>
              <a:rPr lang="en-US" sz="2400">
                <a:solidFill>
                  <a:schemeClr val="dk1"/>
                </a:solidFill>
                <a:latin typeface="Libre Baskerville"/>
                <a:ea typeface="Libre Baskerville"/>
                <a:cs typeface="Libre Baskerville"/>
                <a:sym typeface="Libre Baskerville"/>
              </a:rPr>
              <a:t>Facial Thermography</a:t>
            </a:r>
            <a:endParaRPr sz="2400">
              <a:solidFill>
                <a:schemeClr val="dk1"/>
              </a:solidFill>
              <a:latin typeface="Libre Baskerville"/>
              <a:ea typeface="Libre Baskerville"/>
              <a:cs typeface="Libre Baskerville"/>
              <a:sym typeface="Libre Baskerville"/>
            </a:endParaRPr>
          </a:p>
          <a:p>
            <a:pPr marL="1371600" lvl="2" indent="-381000" algn="l" rtl="0">
              <a:lnSpc>
                <a:spcPct val="150000"/>
              </a:lnSpc>
              <a:spcBef>
                <a:spcPts val="0"/>
              </a:spcBef>
              <a:spcAft>
                <a:spcPts val="0"/>
              </a:spcAft>
              <a:buClr>
                <a:schemeClr val="dk1"/>
              </a:buClr>
              <a:buSzPts val="2400"/>
              <a:buFont typeface="Libre Baskerville"/>
              <a:buChar char="■"/>
            </a:pPr>
            <a:r>
              <a:rPr lang="en-US" sz="2400">
                <a:solidFill>
                  <a:schemeClr val="dk1"/>
                </a:solidFill>
                <a:latin typeface="Libre Baskerville"/>
                <a:ea typeface="Libre Baskerville"/>
                <a:cs typeface="Libre Baskerville"/>
                <a:sym typeface="Libre Baskerville"/>
              </a:rPr>
              <a:t>DNA                                              </a:t>
            </a:r>
            <a:endParaRPr sz="2400">
              <a:solidFill>
                <a:schemeClr val="dk1"/>
              </a:solidFill>
              <a:latin typeface="Libre Baskerville"/>
              <a:ea typeface="Libre Baskerville"/>
              <a:cs typeface="Libre Baskerville"/>
              <a:sym typeface="Libre Baskerville"/>
            </a:endParaRPr>
          </a:p>
          <a:p>
            <a:pPr marL="1371600" lvl="2" indent="-381000" algn="l" rtl="0">
              <a:lnSpc>
                <a:spcPct val="150000"/>
              </a:lnSpc>
              <a:spcBef>
                <a:spcPts val="0"/>
              </a:spcBef>
              <a:spcAft>
                <a:spcPts val="0"/>
              </a:spcAft>
              <a:buClr>
                <a:schemeClr val="dk1"/>
              </a:buClr>
              <a:buSzPts val="2400"/>
              <a:buFont typeface="Libre Baskerville"/>
              <a:buChar char="■"/>
            </a:pPr>
            <a:r>
              <a:rPr lang="en-US" sz="2400">
                <a:solidFill>
                  <a:schemeClr val="dk1"/>
                </a:solidFill>
                <a:latin typeface="Libre Baskerville"/>
                <a:ea typeface="Libre Baskerville"/>
                <a:cs typeface="Libre Baskerville"/>
                <a:sym typeface="Libre Baskerville"/>
              </a:rPr>
              <a:t>Sweat pores</a:t>
            </a:r>
            <a:endParaRPr sz="2400">
              <a:solidFill>
                <a:schemeClr val="dk1"/>
              </a:solidFill>
              <a:latin typeface="Libre Baskerville"/>
              <a:ea typeface="Libre Baskerville"/>
              <a:cs typeface="Libre Baskerville"/>
              <a:sym typeface="Libre Baskerville"/>
            </a:endParaRPr>
          </a:p>
          <a:p>
            <a:pPr marL="1371600" lvl="2" indent="-381000" algn="l" rtl="0">
              <a:lnSpc>
                <a:spcPct val="150000"/>
              </a:lnSpc>
              <a:spcBef>
                <a:spcPts val="0"/>
              </a:spcBef>
              <a:spcAft>
                <a:spcPts val="0"/>
              </a:spcAft>
              <a:buClr>
                <a:schemeClr val="dk1"/>
              </a:buClr>
              <a:buSzPts val="2400"/>
              <a:buFont typeface="Libre Baskerville"/>
              <a:buChar char="■"/>
            </a:pPr>
            <a:r>
              <a:rPr lang="en-US" sz="2400">
                <a:solidFill>
                  <a:schemeClr val="dk1"/>
                </a:solidFill>
                <a:latin typeface="Libre Baskerville"/>
                <a:ea typeface="Libre Baskerville"/>
                <a:cs typeface="Libre Baskerville"/>
                <a:sym typeface="Libre Baskerville"/>
              </a:rPr>
              <a:t>Hand Grip</a:t>
            </a:r>
            <a:endParaRPr sz="2400">
              <a:solidFill>
                <a:schemeClr val="dk1"/>
              </a:solidFill>
              <a:latin typeface="Libre Baskerville"/>
              <a:ea typeface="Libre Baskerville"/>
              <a:cs typeface="Libre Baskerville"/>
              <a:sym typeface="Libre Baskerville"/>
            </a:endParaRPr>
          </a:p>
          <a:p>
            <a:pPr marL="1371600" lvl="2" indent="-381000" algn="l" rtl="0">
              <a:lnSpc>
                <a:spcPct val="150000"/>
              </a:lnSpc>
              <a:spcBef>
                <a:spcPts val="0"/>
              </a:spcBef>
              <a:spcAft>
                <a:spcPts val="0"/>
              </a:spcAft>
              <a:buClr>
                <a:schemeClr val="dk1"/>
              </a:buClr>
              <a:buSzPts val="2400"/>
              <a:buFont typeface="Libre Baskerville"/>
              <a:buChar char="■"/>
            </a:pPr>
            <a:r>
              <a:rPr lang="en-US" sz="2400">
                <a:solidFill>
                  <a:schemeClr val="dk1"/>
                </a:solidFill>
                <a:latin typeface="Libre Baskerville"/>
                <a:ea typeface="Libre Baskerville"/>
                <a:cs typeface="Libre Baskerville"/>
                <a:sym typeface="Libre Baskerville"/>
              </a:rPr>
              <a:t>Fingernail bed</a:t>
            </a:r>
            <a:endParaRPr sz="2400">
              <a:solidFill>
                <a:schemeClr val="dk1"/>
              </a:solidFill>
              <a:latin typeface="Libre Baskerville"/>
              <a:ea typeface="Libre Baskerville"/>
              <a:cs typeface="Libre Baskerville"/>
              <a:sym typeface="Libre Baskerville"/>
            </a:endParaRPr>
          </a:p>
          <a:p>
            <a:pPr marL="1371600" lvl="2" indent="-381000" algn="l" rtl="0">
              <a:lnSpc>
                <a:spcPct val="150000"/>
              </a:lnSpc>
              <a:spcBef>
                <a:spcPts val="0"/>
              </a:spcBef>
              <a:spcAft>
                <a:spcPts val="0"/>
              </a:spcAft>
              <a:buClr>
                <a:schemeClr val="dk1"/>
              </a:buClr>
              <a:buSzPts val="2400"/>
              <a:buFont typeface="Libre Baskerville"/>
              <a:buChar char="■"/>
            </a:pPr>
            <a:r>
              <a:rPr lang="en-US" sz="2400">
                <a:solidFill>
                  <a:schemeClr val="dk1"/>
                </a:solidFill>
                <a:latin typeface="Libre Baskerville"/>
                <a:ea typeface="Libre Baskerville"/>
                <a:cs typeface="Libre Baskerville"/>
                <a:sym typeface="Libre Baskerville"/>
              </a:rPr>
              <a:t>Body odor</a:t>
            </a:r>
            <a:endParaRPr sz="2400">
              <a:solidFill>
                <a:schemeClr val="dk1"/>
              </a:solidFill>
              <a:latin typeface="Libre Baskerville"/>
              <a:ea typeface="Libre Baskerville"/>
              <a:cs typeface="Libre Baskerville"/>
              <a:sym typeface="Libre Baskerville"/>
            </a:endParaRPr>
          </a:p>
          <a:p>
            <a:pPr marL="1371600" lvl="2" indent="-381000" algn="l" rtl="0">
              <a:lnSpc>
                <a:spcPct val="150000"/>
              </a:lnSpc>
              <a:spcBef>
                <a:spcPts val="0"/>
              </a:spcBef>
              <a:spcAft>
                <a:spcPts val="0"/>
              </a:spcAft>
              <a:buClr>
                <a:schemeClr val="dk1"/>
              </a:buClr>
              <a:buSzPts val="2400"/>
              <a:buFont typeface="Libre Baskerville"/>
              <a:buChar char="■"/>
            </a:pPr>
            <a:r>
              <a:rPr lang="en-US" sz="2400">
                <a:solidFill>
                  <a:schemeClr val="dk1"/>
                </a:solidFill>
                <a:latin typeface="Libre Baskerville"/>
                <a:ea typeface="Libre Baskerville"/>
                <a:cs typeface="Libre Baskerville"/>
                <a:sym typeface="Libre Baskerville"/>
              </a:rPr>
              <a:t>Ear</a:t>
            </a:r>
            <a:endParaRPr sz="2400">
              <a:solidFill>
                <a:schemeClr val="dk1"/>
              </a:solidFill>
              <a:latin typeface="Libre Baskerville"/>
              <a:ea typeface="Libre Baskerville"/>
              <a:cs typeface="Libre Baskerville"/>
              <a:sym typeface="Libre Baskerville"/>
            </a:endParaRPr>
          </a:p>
          <a:p>
            <a:pPr marL="1371600" lvl="2" indent="-381000" algn="l" rtl="0">
              <a:lnSpc>
                <a:spcPct val="150000"/>
              </a:lnSpc>
              <a:spcBef>
                <a:spcPts val="0"/>
              </a:spcBef>
              <a:spcAft>
                <a:spcPts val="0"/>
              </a:spcAft>
              <a:buClr>
                <a:schemeClr val="dk1"/>
              </a:buClr>
              <a:buSzPts val="2400"/>
              <a:buFont typeface="Libre Baskerville"/>
              <a:buChar char="■"/>
            </a:pPr>
            <a:r>
              <a:rPr lang="en-US" sz="2400">
                <a:solidFill>
                  <a:schemeClr val="dk1"/>
                </a:solidFill>
                <a:latin typeface="Libre Baskerville"/>
                <a:ea typeface="Libre Baskerville"/>
                <a:cs typeface="Libre Baskerville"/>
                <a:sym typeface="Libre Baskerville"/>
              </a:rPr>
              <a:t>Gait</a:t>
            </a:r>
            <a:endParaRPr sz="2400">
              <a:solidFill>
                <a:schemeClr val="dk1"/>
              </a:solidFill>
              <a:latin typeface="Libre Baskerville"/>
              <a:ea typeface="Libre Baskerville"/>
              <a:cs typeface="Libre Baskerville"/>
              <a:sym typeface="Libre Baskerville"/>
            </a:endParaRPr>
          </a:p>
          <a:p>
            <a:pPr marL="1371600" lvl="2" indent="-381000" algn="l" rtl="0">
              <a:lnSpc>
                <a:spcPct val="150000"/>
              </a:lnSpc>
              <a:spcBef>
                <a:spcPts val="0"/>
              </a:spcBef>
              <a:spcAft>
                <a:spcPts val="0"/>
              </a:spcAft>
              <a:buClr>
                <a:schemeClr val="dk1"/>
              </a:buClr>
              <a:buSzPts val="2400"/>
              <a:buFont typeface="Libre Baskerville"/>
              <a:buChar char="■"/>
            </a:pPr>
            <a:r>
              <a:rPr lang="en-US" sz="2400">
                <a:solidFill>
                  <a:schemeClr val="dk1"/>
                </a:solidFill>
                <a:latin typeface="Libre Baskerville"/>
                <a:ea typeface="Libre Baskerville"/>
                <a:cs typeface="Libre Baskerville"/>
                <a:sym typeface="Libre Baskerville"/>
              </a:rPr>
              <a:t>Brain vein pattern</a:t>
            </a:r>
            <a:endParaRPr sz="2400">
              <a:solidFill>
                <a:schemeClr val="dk1"/>
              </a:solidFill>
              <a:latin typeface="Libre Baskerville"/>
              <a:ea typeface="Libre Baskerville"/>
              <a:cs typeface="Libre Baskerville"/>
              <a:sym typeface="Libre Baskerville"/>
            </a:endParaRPr>
          </a:p>
          <a:p>
            <a:pPr marL="1371600" lvl="2" indent="-381000" algn="l" rtl="0">
              <a:lnSpc>
                <a:spcPct val="150000"/>
              </a:lnSpc>
              <a:spcBef>
                <a:spcPts val="0"/>
              </a:spcBef>
              <a:spcAft>
                <a:spcPts val="0"/>
              </a:spcAft>
              <a:buClr>
                <a:schemeClr val="dk1"/>
              </a:buClr>
              <a:buSzPts val="2400"/>
              <a:buFont typeface="Libre Baskerville"/>
              <a:buChar char="■"/>
            </a:pPr>
            <a:r>
              <a:rPr lang="en-US" sz="2400">
                <a:solidFill>
                  <a:schemeClr val="dk1"/>
                </a:solidFill>
                <a:latin typeface="Libre Baskerville"/>
                <a:ea typeface="Libre Baskerville"/>
                <a:cs typeface="Libre Baskerville"/>
                <a:sym typeface="Libre Baskerville"/>
              </a:rPr>
              <a:t>Skin Luminance</a:t>
            </a:r>
            <a:endParaRPr sz="2400">
              <a:solidFill>
                <a:schemeClr val="dk1"/>
              </a:solidFill>
              <a:latin typeface="Libre Baskerville"/>
              <a:ea typeface="Libre Baskerville"/>
              <a:cs typeface="Libre Baskerville"/>
              <a:sym typeface="Libre Baskerville"/>
            </a:endParaRPr>
          </a:p>
          <a:p>
            <a:pPr marL="1371600" lvl="2" indent="-381000" algn="l" rtl="0">
              <a:lnSpc>
                <a:spcPct val="150000"/>
              </a:lnSpc>
              <a:spcBef>
                <a:spcPts val="0"/>
              </a:spcBef>
              <a:spcAft>
                <a:spcPts val="0"/>
              </a:spcAft>
              <a:buClr>
                <a:schemeClr val="dk1"/>
              </a:buClr>
              <a:buSzPts val="2400"/>
              <a:buFont typeface="Libre Baskerville"/>
              <a:buChar char="■"/>
            </a:pPr>
            <a:r>
              <a:rPr lang="en-US" sz="2400">
                <a:solidFill>
                  <a:schemeClr val="dk1"/>
                </a:solidFill>
                <a:latin typeface="Libre Baskerville"/>
                <a:ea typeface="Libre Baskerville"/>
                <a:cs typeface="Libre Baskerville"/>
                <a:sym typeface="Libre Baskerville"/>
              </a:rPr>
              <a:t>Footprint and foot dynamics</a:t>
            </a:r>
            <a:endParaRPr sz="2400">
              <a:solidFill>
                <a:schemeClr val="dk1"/>
              </a:solidFill>
              <a:latin typeface="Libre Baskerville"/>
              <a:ea typeface="Libre Baskerville"/>
              <a:cs typeface="Libre Baskerville"/>
              <a:sym typeface="Libre Baskerville"/>
            </a:endParaRPr>
          </a:p>
          <a:p>
            <a:pPr marL="1371600" lvl="0" indent="0" algn="l" rtl="0">
              <a:spcBef>
                <a:spcPts val="0"/>
              </a:spcBef>
              <a:spcAft>
                <a:spcPts val="0"/>
              </a:spcAft>
              <a:buNone/>
            </a:pPr>
            <a:endParaRPr sz="2700">
              <a:solidFill>
                <a:schemeClr val="dk1"/>
              </a:solidFill>
              <a:latin typeface="Libre Baskerville"/>
              <a:ea typeface="Libre Baskerville"/>
              <a:cs typeface="Libre Baskerville"/>
              <a:sym typeface="Libre Baskerville"/>
            </a:endParaRPr>
          </a:p>
          <a:p>
            <a:pPr marL="45720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49"/>
          <p:cNvSpPr txBox="1"/>
          <p:nvPr/>
        </p:nvSpPr>
        <p:spPr>
          <a:xfrm>
            <a:off x="196975" y="161150"/>
            <a:ext cx="8863500" cy="662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latin typeface="Algerian"/>
                <a:ea typeface="Algerian"/>
                <a:cs typeface="Algerian"/>
                <a:sym typeface="Algerian"/>
              </a:rPr>
              <a:t>Vein pattern</a:t>
            </a:r>
            <a:endParaRPr sz="3200">
              <a:latin typeface="Algerian"/>
              <a:ea typeface="Algerian"/>
              <a:cs typeface="Algerian"/>
              <a:sym typeface="Algerian"/>
            </a:endParaRPr>
          </a:p>
          <a:p>
            <a:pPr marL="1828800" lvl="3" indent="-317500" algn="just" rtl="0">
              <a:lnSpc>
                <a:spcPct val="115000"/>
              </a:lnSpc>
              <a:spcBef>
                <a:spcPts val="0"/>
              </a:spcBef>
              <a:spcAft>
                <a:spcPts val="0"/>
              </a:spcAft>
              <a:buSzPts val="1400"/>
              <a:buChar char="●"/>
            </a:pPr>
            <a:r>
              <a:rPr lang="en-US" sz="1900">
                <a:solidFill>
                  <a:srgbClr val="333333"/>
                </a:solidFill>
                <a:highlight>
                  <a:srgbClr val="FFFFFF"/>
                </a:highlight>
                <a:latin typeface="Libre Baskerville"/>
                <a:ea typeface="Libre Baskerville"/>
                <a:cs typeface="Libre Baskerville"/>
                <a:sym typeface="Libre Baskerville"/>
              </a:rPr>
              <a:t>Vascular pattern recognition, also commonly referred to as vein pattern authentication, uses near-infrared light to reflect or transmit images of blood vessels</a:t>
            </a:r>
            <a:endParaRPr sz="1900">
              <a:solidFill>
                <a:srgbClr val="333333"/>
              </a:solidFill>
              <a:highlight>
                <a:srgbClr val="FFFFFF"/>
              </a:highlight>
              <a:latin typeface="Libre Baskerville"/>
              <a:ea typeface="Libre Baskerville"/>
              <a:cs typeface="Libre Baskerville"/>
              <a:sym typeface="Libre Baskerville"/>
            </a:endParaRPr>
          </a:p>
          <a:p>
            <a:pPr marL="1828800" lvl="3" indent="-349250" algn="just" rtl="0">
              <a:lnSpc>
                <a:spcPct val="115000"/>
              </a:lnSpc>
              <a:spcBef>
                <a:spcPts val="0"/>
              </a:spcBef>
              <a:spcAft>
                <a:spcPts val="0"/>
              </a:spcAft>
              <a:buClr>
                <a:srgbClr val="333333"/>
              </a:buClr>
              <a:buSzPts val="1900"/>
              <a:buFont typeface="Libre Baskerville"/>
              <a:buChar char="●"/>
            </a:pPr>
            <a:r>
              <a:rPr lang="en-US" sz="1900">
                <a:solidFill>
                  <a:srgbClr val="333333"/>
                </a:solidFill>
                <a:highlight>
                  <a:srgbClr val="FFFFFF"/>
                </a:highlight>
                <a:latin typeface="Libre Baskerville"/>
                <a:ea typeface="Libre Baskerville"/>
                <a:cs typeface="Libre Baskerville"/>
                <a:sym typeface="Libre Baskerville"/>
              </a:rPr>
              <a:t>The vascular pattern of the human body is unique to a specific individual and does not change as people age.</a:t>
            </a:r>
            <a:endParaRPr sz="1900">
              <a:solidFill>
                <a:srgbClr val="333333"/>
              </a:solidFill>
              <a:highlight>
                <a:srgbClr val="FFFFFF"/>
              </a:highlight>
              <a:latin typeface="Libre Baskerville"/>
              <a:ea typeface="Libre Baskerville"/>
              <a:cs typeface="Libre Baskerville"/>
              <a:sym typeface="Libre Baskerville"/>
            </a:endParaRPr>
          </a:p>
          <a:p>
            <a:pPr marL="1828800" lvl="3" indent="-349250" algn="just" rtl="0">
              <a:lnSpc>
                <a:spcPct val="115000"/>
              </a:lnSpc>
              <a:spcBef>
                <a:spcPts val="0"/>
              </a:spcBef>
              <a:spcAft>
                <a:spcPts val="0"/>
              </a:spcAft>
              <a:buClr>
                <a:srgbClr val="333333"/>
              </a:buClr>
              <a:buSzPts val="1900"/>
              <a:buFont typeface="Libre Baskerville"/>
              <a:buChar char="●"/>
            </a:pPr>
            <a:r>
              <a:rPr lang="en-US" sz="1900">
                <a:solidFill>
                  <a:srgbClr val="333333"/>
                </a:solidFill>
                <a:highlight>
                  <a:srgbClr val="FFFFFF"/>
                </a:highlight>
                <a:latin typeface="Libre Baskerville"/>
                <a:ea typeface="Libre Baskerville"/>
                <a:cs typeface="Libre Baskerville"/>
                <a:sym typeface="Libre Baskerville"/>
              </a:rPr>
              <a:t>Near-infrared rays generated from a bank of light emitting diodes (LEDs) penetrate the skin of the back of the hand. Due to the difference in absorbance of blood vessels and other tissues, the reflected near-infrared rays produce an image processing techniques producing an extracted vascular pattern. From the extracted vascular pattern, various feature rich data such as vessel branching points, vessel thickness and branching angels are extracted and stored as a template.</a:t>
            </a:r>
            <a:endParaRPr sz="1900">
              <a:solidFill>
                <a:srgbClr val="333333"/>
              </a:solidFill>
              <a:highlight>
                <a:srgbClr val="FFFFFF"/>
              </a:highlight>
              <a:latin typeface="Libre Baskerville"/>
              <a:ea typeface="Libre Baskerville"/>
              <a:cs typeface="Libre Baskerville"/>
              <a:sym typeface="Libre Baskerville"/>
            </a:endParaRPr>
          </a:p>
          <a:p>
            <a:pPr marL="1828800" lvl="3" indent="-349250" algn="just" rtl="0">
              <a:lnSpc>
                <a:spcPct val="115000"/>
              </a:lnSpc>
              <a:spcBef>
                <a:spcPts val="0"/>
              </a:spcBef>
              <a:spcAft>
                <a:spcPts val="0"/>
              </a:spcAft>
              <a:buClr>
                <a:srgbClr val="333333"/>
              </a:buClr>
              <a:buSzPts val="1900"/>
              <a:buFont typeface="Libre Baskerville"/>
              <a:buChar char="●"/>
            </a:pPr>
            <a:r>
              <a:rPr lang="en-US" sz="1900">
                <a:solidFill>
                  <a:srgbClr val="333333"/>
                </a:solidFill>
                <a:highlight>
                  <a:srgbClr val="FFFFFF"/>
                </a:highlight>
                <a:latin typeface="Libre Baskerville"/>
                <a:ea typeface="Libre Baskerville"/>
                <a:cs typeface="Libre Baskerville"/>
                <a:sym typeface="Libre Baskerville"/>
              </a:rPr>
              <a:t>Vascular patterns are difficult to recreate because they are inside the hand and, for some approaches, blood needs to flow to register an image. </a:t>
            </a:r>
            <a:endParaRPr sz="1900">
              <a:solidFill>
                <a:srgbClr val="333333"/>
              </a:solidFill>
              <a:highlight>
                <a:srgbClr val="FFFFFF"/>
              </a:highlight>
              <a:latin typeface="Libre Baskerville"/>
              <a:ea typeface="Libre Baskerville"/>
              <a:cs typeface="Libre Baskerville"/>
              <a:sym typeface="Libre Baskerville"/>
            </a:endParaRPr>
          </a:p>
          <a:p>
            <a:pPr marL="457200" lvl="0" indent="-349250" algn="just" rtl="0">
              <a:lnSpc>
                <a:spcPct val="115000"/>
              </a:lnSpc>
              <a:spcBef>
                <a:spcPts val="0"/>
              </a:spcBef>
              <a:spcAft>
                <a:spcPts val="0"/>
              </a:spcAft>
              <a:buClr>
                <a:srgbClr val="333333"/>
              </a:buClr>
              <a:buSzPts val="1900"/>
              <a:buFont typeface="Libre Baskerville"/>
              <a:buChar char="❖"/>
            </a:pPr>
            <a:endParaRPr sz="1900">
              <a:solidFill>
                <a:srgbClr val="333333"/>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50"/>
          <p:cNvSpPr txBox="1"/>
          <p:nvPr/>
        </p:nvSpPr>
        <p:spPr>
          <a:xfrm>
            <a:off x="161150" y="179050"/>
            <a:ext cx="8827800" cy="65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latin typeface="Algerian"/>
                <a:ea typeface="Algerian"/>
                <a:cs typeface="Algerian"/>
                <a:sym typeface="Algerian"/>
              </a:rPr>
              <a:t>FAcial thermography</a:t>
            </a:r>
            <a:endParaRPr sz="3200">
              <a:latin typeface="Algerian"/>
              <a:ea typeface="Algerian"/>
              <a:cs typeface="Algerian"/>
              <a:sym typeface="Algerian"/>
            </a:endParaRPr>
          </a:p>
          <a:p>
            <a:pPr marL="457200" lvl="0" indent="-317500" algn="just" rtl="0">
              <a:lnSpc>
                <a:spcPct val="150000"/>
              </a:lnSpc>
              <a:spcBef>
                <a:spcPts val="0"/>
              </a:spcBef>
              <a:spcAft>
                <a:spcPts val="0"/>
              </a:spcAft>
              <a:buSzPts val="1400"/>
              <a:buChar char="●"/>
            </a:pPr>
            <a:r>
              <a:rPr lang="en-US" sz="1800">
                <a:solidFill>
                  <a:srgbClr val="333333"/>
                </a:solidFill>
                <a:highlight>
                  <a:srgbClr val="FFFFFF"/>
                </a:highlight>
                <a:latin typeface="Libre Baskerville"/>
                <a:ea typeface="Libre Baskerville"/>
                <a:cs typeface="Libre Baskerville"/>
                <a:sym typeface="Libre Baskerville"/>
              </a:rPr>
              <a:t>Facial thermography works by detecting heat patterns created by the branching of blood vessels that are emitted from the skin. </a:t>
            </a:r>
            <a:endParaRPr sz="1800">
              <a:solidFill>
                <a:srgbClr val="333333"/>
              </a:solidFill>
              <a:highlight>
                <a:srgbClr val="FFFFFF"/>
              </a:highlight>
              <a:latin typeface="Libre Baskerville"/>
              <a:ea typeface="Libre Baskerville"/>
              <a:cs typeface="Libre Baskerville"/>
              <a:sym typeface="Libre Baskerville"/>
            </a:endParaRPr>
          </a:p>
          <a:p>
            <a:pPr marL="457200" lvl="0" indent="-342900" algn="just" rtl="0">
              <a:lnSpc>
                <a:spcPct val="150000"/>
              </a:lnSpc>
              <a:spcBef>
                <a:spcPts val="0"/>
              </a:spcBef>
              <a:spcAft>
                <a:spcPts val="0"/>
              </a:spcAft>
              <a:buClr>
                <a:srgbClr val="333333"/>
              </a:buClr>
              <a:buSzPts val="1800"/>
              <a:buFont typeface="Libre Baskerville"/>
              <a:buChar char="●"/>
            </a:pPr>
            <a:r>
              <a:rPr lang="en-US" sz="1800">
                <a:solidFill>
                  <a:srgbClr val="333333"/>
                </a:solidFill>
                <a:highlight>
                  <a:srgbClr val="FFFFFF"/>
                </a:highlight>
                <a:latin typeface="Libre Baskerville"/>
                <a:ea typeface="Libre Baskerville"/>
                <a:cs typeface="Libre Baskerville"/>
                <a:sym typeface="Libre Baskerville"/>
              </a:rPr>
              <a:t>These patterns, known as thermograms, are highly unique. As a consequence, identical twins have different thermograms.</a:t>
            </a:r>
            <a:endParaRPr sz="1800">
              <a:solidFill>
                <a:srgbClr val="333333"/>
              </a:solidFill>
              <a:highlight>
                <a:srgbClr val="FFFFFF"/>
              </a:highlight>
              <a:latin typeface="Libre Baskerville"/>
              <a:ea typeface="Libre Baskerville"/>
              <a:cs typeface="Libre Baskerville"/>
              <a:sym typeface="Libre Baskerville"/>
            </a:endParaRPr>
          </a:p>
          <a:p>
            <a:pPr marL="457200" lvl="0" indent="-342900" algn="just" rtl="0">
              <a:lnSpc>
                <a:spcPct val="150000"/>
              </a:lnSpc>
              <a:spcBef>
                <a:spcPts val="0"/>
              </a:spcBef>
              <a:spcAft>
                <a:spcPts val="0"/>
              </a:spcAft>
              <a:buClr>
                <a:srgbClr val="333333"/>
              </a:buClr>
              <a:buSzPts val="1800"/>
              <a:buFont typeface="Libre Baskerville"/>
              <a:buChar char="●"/>
            </a:pPr>
            <a:r>
              <a:rPr lang="en-US" sz="1800">
                <a:solidFill>
                  <a:srgbClr val="333333"/>
                </a:solidFill>
                <a:highlight>
                  <a:srgbClr val="FFFFFF"/>
                </a:highlight>
                <a:latin typeface="Libre Baskerville"/>
                <a:ea typeface="Libre Baskerville"/>
                <a:cs typeface="Libre Baskerville"/>
                <a:sym typeface="Libre Baskerville"/>
              </a:rPr>
              <a:t>Thermograms, generally, are visual displays of the amount of infrared energy emitted, transmitted, and reflected by an object, which are then converted into a temperature, and displayed as an image of temperature distribution.</a:t>
            </a:r>
            <a:endParaRPr sz="2300">
              <a:solidFill>
                <a:srgbClr val="333333"/>
              </a:solidFill>
              <a:highlight>
                <a:srgbClr val="FFFFFF"/>
              </a:highlight>
              <a:latin typeface="Libre Baskerville"/>
              <a:ea typeface="Libre Baskerville"/>
              <a:cs typeface="Libre Baskerville"/>
              <a:sym typeface="Libre Baskerville"/>
            </a:endParaRPr>
          </a:p>
          <a:p>
            <a:pPr marL="457200" lvl="0" indent="-342900" algn="just" rtl="0">
              <a:lnSpc>
                <a:spcPct val="150000"/>
              </a:lnSpc>
              <a:spcBef>
                <a:spcPts val="0"/>
              </a:spcBef>
              <a:spcAft>
                <a:spcPts val="0"/>
              </a:spcAft>
              <a:buSzPts val="1800"/>
              <a:buFont typeface="Libre Baskerville"/>
              <a:buChar char="●"/>
            </a:pPr>
            <a:r>
              <a:rPr lang="en-US" sz="1800">
                <a:solidFill>
                  <a:srgbClr val="333333"/>
                </a:solidFill>
                <a:highlight>
                  <a:srgbClr val="FFFFFF"/>
                </a:highlight>
                <a:latin typeface="Libre Baskerville"/>
                <a:ea typeface="Libre Baskerville"/>
                <a:cs typeface="Libre Baskerville"/>
                <a:sym typeface="Libre Baskerville"/>
              </a:rPr>
              <a:t>Thermography works very much like </a:t>
            </a:r>
            <a:r>
              <a:rPr lang="en-US" sz="1800" u="sng">
                <a:solidFill>
                  <a:srgbClr val="3E51A5"/>
                </a:solidFill>
                <a:highlight>
                  <a:srgbClr val="FFFFFF"/>
                </a:highlight>
                <a:latin typeface="Libre Baskerville"/>
                <a:ea typeface="Libre Baskerville"/>
                <a:cs typeface="Libre Baskerville"/>
                <a:sym typeface="Libre Baskervill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facial recognition</a:t>
            </a:r>
            <a:r>
              <a:rPr lang="en-US" sz="1800">
                <a:solidFill>
                  <a:srgbClr val="333333"/>
                </a:solidFill>
                <a:highlight>
                  <a:srgbClr val="FFFFFF"/>
                </a:highlight>
                <a:latin typeface="Libre Baskerville"/>
                <a:ea typeface="Libre Baskerville"/>
                <a:cs typeface="Libre Baskerville"/>
                <a:sym typeface="Libre Baskerville"/>
              </a:rPr>
              <a:t>, except that an infrared camera is used to capture the images. </a:t>
            </a:r>
            <a:endParaRPr sz="1800">
              <a:solidFill>
                <a:srgbClr val="333333"/>
              </a:solidFill>
              <a:highlight>
                <a:srgbClr val="FFFFFF"/>
              </a:highlight>
              <a:latin typeface="Libre Baskerville"/>
              <a:ea typeface="Libre Baskerville"/>
              <a:cs typeface="Libre Baskerville"/>
              <a:sym typeface="Libre Baskerville"/>
            </a:endParaRPr>
          </a:p>
          <a:p>
            <a:pPr marL="457200" lvl="0" indent="-342900" algn="just" rtl="0">
              <a:lnSpc>
                <a:spcPct val="150000"/>
              </a:lnSpc>
              <a:spcBef>
                <a:spcPts val="0"/>
              </a:spcBef>
              <a:spcAft>
                <a:spcPts val="0"/>
              </a:spcAft>
              <a:buClr>
                <a:srgbClr val="333333"/>
              </a:buClr>
              <a:buSzPts val="1800"/>
              <a:buFont typeface="Libre Baskerville"/>
              <a:buChar char="●"/>
            </a:pPr>
            <a:r>
              <a:rPr lang="en-US" sz="1800">
                <a:solidFill>
                  <a:srgbClr val="333333"/>
                </a:solidFill>
                <a:highlight>
                  <a:srgbClr val="FFFFFF"/>
                </a:highlight>
                <a:latin typeface="Libre Baskerville"/>
                <a:ea typeface="Libre Baskerville"/>
                <a:cs typeface="Libre Baskerville"/>
                <a:sym typeface="Libre Baskerville"/>
              </a:rPr>
              <a:t>Thermograms as a mechanism of biometric identification are advantageous since the technology is non-intrusive. </a:t>
            </a:r>
            <a:endParaRPr sz="1800">
              <a:solidFill>
                <a:srgbClr val="333333"/>
              </a:solidFill>
              <a:highlight>
                <a:srgbClr val="FFFFFF"/>
              </a:highlight>
              <a:latin typeface="Libre Baskerville"/>
              <a:ea typeface="Libre Baskerville"/>
              <a:cs typeface="Libre Baskerville"/>
              <a:sym typeface="Libre Baskerville"/>
            </a:endParaRPr>
          </a:p>
          <a:p>
            <a:pPr marL="0" lvl="0" indent="0" algn="just" rtl="0">
              <a:lnSpc>
                <a:spcPct val="115000"/>
              </a:lnSpc>
              <a:spcBef>
                <a:spcPts val="0"/>
              </a:spcBef>
              <a:spcAft>
                <a:spcPts val="0"/>
              </a:spcAft>
              <a:buNone/>
            </a:pPr>
            <a:r>
              <a:rPr lang="en-US" sz="1800">
                <a:solidFill>
                  <a:srgbClr val="333333"/>
                </a:solidFill>
                <a:highlight>
                  <a:srgbClr val="FFFFFF"/>
                </a:highlight>
                <a:latin typeface="Libre Baskerville"/>
                <a:ea typeface="Libre Baskerville"/>
                <a:cs typeface="Libre Baskerville"/>
                <a:sym typeface="Libre Baskerville"/>
              </a:rPr>
              <a:t>	</a:t>
            </a:r>
            <a:endParaRPr sz="1800">
              <a:solidFill>
                <a:srgbClr val="333333"/>
              </a:solidFill>
              <a:highlight>
                <a:srgbClr val="FFFFFF"/>
              </a:highlight>
              <a:latin typeface="Libre Baskerville"/>
              <a:ea typeface="Libre Baskerville"/>
              <a:cs typeface="Libre Baskerville"/>
              <a:sym typeface="Libre Baskerville"/>
            </a:endParaRPr>
          </a:p>
          <a:p>
            <a:pPr marL="0" lvl="0" indent="0" algn="just" rtl="0">
              <a:lnSpc>
                <a:spcPct val="115000"/>
              </a:lnSpc>
              <a:spcBef>
                <a:spcPts val="0"/>
              </a:spcBef>
              <a:spcAft>
                <a:spcPts val="0"/>
              </a:spcAft>
              <a:buNone/>
            </a:pPr>
            <a:endParaRPr sz="3900">
              <a:latin typeface="Libre Baskerville"/>
              <a:ea typeface="Libre Baskerville"/>
              <a:cs typeface="Libre Baskerville"/>
              <a:sym typeface="Libre Baskerville"/>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51"/>
          <p:cNvSpPr txBox="1"/>
          <p:nvPr/>
        </p:nvSpPr>
        <p:spPr>
          <a:xfrm>
            <a:off x="89525" y="98550"/>
            <a:ext cx="8756100" cy="66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300">
                <a:latin typeface="Algerian"/>
                <a:ea typeface="Algerian"/>
                <a:cs typeface="Algerian"/>
                <a:sym typeface="Algerian"/>
              </a:rPr>
              <a:t>dna</a:t>
            </a:r>
            <a:endParaRPr sz="3300">
              <a:latin typeface="Algerian"/>
              <a:ea typeface="Algerian"/>
              <a:cs typeface="Algerian"/>
              <a:sym typeface="Algerian"/>
            </a:endParaRPr>
          </a:p>
          <a:p>
            <a:pPr marL="0" lvl="0" indent="0" algn="just" rtl="0">
              <a:lnSpc>
                <a:spcPct val="150000"/>
              </a:lnSpc>
              <a:spcBef>
                <a:spcPts val="0"/>
              </a:spcBef>
              <a:spcAft>
                <a:spcPts val="0"/>
              </a:spcAft>
              <a:buNone/>
            </a:pPr>
            <a:r>
              <a:rPr lang="en-US" sz="3300">
                <a:latin typeface="Algerian"/>
                <a:ea typeface="Algerian"/>
                <a:cs typeface="Algerian"/>
                <a:sym typeface="Algerian"/>
              </a:rPr>
              <a:t>		</a:t>
            </a:r>
            <a:r>
              <a:rPr lang="en-US" sz="1300">
                <a:solidFill>
                  <a:schemeClr val="dk1"/>
                </a:solidFill>
                <a:highlight>
                  <a:srgbClr val="FFFAD2"/>
                </a:highlight>
                <a:latin typeface="Times New Roman"/>
                <a:ea typeface="Times New Roman"/>
                <a:cs typeface="Times New Roman"/>
                <a:sym typeface="Times New Roman"/>
              </a:rPr>
              <a:t> </a:t>
            </a:r>
            <a:r>
              <a:rPr lang="en-US" sz="1800">
                <a:solidFill>
                  <a:schemeClr val="dk1"/>
                </a:solidFill>
                <a:highlight>
                  <a:srgbClr val="FFFFFF"/>
                </a:highlight>
                <a:latin typeface="Libre Baskerville"/>
                <a:ea typeface="Libre Baskerville"/>
                <a:cs typeface="Libre Baskerville"/>
                <a:sym typeface="Libre Baskerville"/>
              </a:rPr>
              <a:t>deoxyribonucleic acid (DNA) provides the most reliable personal identification. It is intrinsically digital, and does not change during a person’s life or after his/her death. </a:t>
            </a:r>
            <a:endParaRPr sz="1800">
              <a:solidFill>
                <a:schemeClr val="dk1"/>
              </a:solidFill>
              <a:highlight>
                <a:srgbClr val="FFFFFF"/>
              </a:highlight>
              <a:latin typeface="Libre Baskerville"/>
              <a:ea typeface="Libre Baskerville"/>
              <a:cs typeface="Libre Baskerville"/>
              <a:sym typeface="Libre Baskerville"/>
            </a:endParaRPr>
          </a:p>
          <a:p>
            <a:pPr marL="0" lvl="0" indent="0" algn="just" rtl="0">
              <a:lnSpc>
                <a:spcPct val="150000"/>
              </a:lnSpc>
              <a:spcBef>
                <a:spcPts val="0"/>
              </a:spcBef>
              <a:spcAft>
                <a:spcPts val="0"/>
              </a:spcAft>
              <a:buNone/>
            </a:pPr>
            <a:r>
              <a:rPr lang="en-US" sz="1800">
                <a:solidFill>
                  <a:schemeClr val="dk1"/>
                </a:solidFill>
                <a:highlight>
                  <a:srgbClr val="FFFFFF"/>
                </a:highlight>
                <a:latin typeface="Libre Baskerville"/>
                <a:ea typeface="Libre Baskerville"/>
                <a:cs typeface="Libre Baskerville"/>
                <a:sym typeface="Libre Baskerville"/>
              </a:rPr>
              <a:t>		DNA, which can be thought of as the blueprint for the design of the human body, is folded inside the nucleus of each cell. DNA is a polymer, and is composed of nucleotide units that each has three parts: a base, a sugar, and a phosphate. The bases are adenine, guanine, cytosine and thymine, abbreviated A, G, C and T, respectively. These four letters represent the informational content in each nucleotide unit</a:t>
            </a:r>
            <a:endParaRPr sz="1800">
              <a:solidFill>
                <a:schemeClr val="dk1"/>
              </a:solidFill>
              <a:highlight>
                <a:srgbClr val="FFFFFF"/>
              </a:highlight>
              <a:latin typeface="Libre Baskerville"/>
              <a:ea typeface="Libre Baskerville"/>
              <a:cs typeface="Libre Baskerville"/>
              <a:sym typeface="Libre Baskerville"/>
            </a:endParaRPr>
          </a:p>
          <a:p>
            <a:pPr marL="0" lvl="0" indent="0" algn="just" rtl="0">
              <a:lnSpc>
                <a:spcPct val="150000"/>
              </a:lnSpc>
              <a:spcBef>
                <a:spcPts val="0"/>
              </a:spcBef>
              <a:spcAft>
                <a:spcPts val="0"/>
              </a:spcAft>
              <a:buNone/>
            </a:pPr>
            <a:r>
              <a:rPr lang="en-US" sz="1800">
                <a:solidFill>
                  <a:schemeClr val="dk1"/>
                </a:solidFill>
                <a:highlight>
                  <a:srgbClr val="FFFFFF"/>
                </a:highlight>
                <a:latin typeface="Libre Baskerville"/>
                <a:ea typeface="Libre Baskerville"/>
                <a:cs typeface="Libre Baskerville"/>
                <a:sym typeface="Libre Baskerville"/>
              </a:rPr>
              <a:t>		Meanwhile, the phosphate and sugar portions form the backbone structure of the DNA molecule. </a:t>
            </a:r>
            <a:endParaRPr sz="1800">
              <a:solidFill>
                <a:schemeClr val="dk1"/>
              </a:solidFill>
              <a:highlight>
                <a:srgbClr val="FFFFFF"/>
              </a:highlight>
              <a:latin typeface="Libre Baskerville"/>
              <a:ea typeface="Libre Baskerville"/>
              <a:cs typeface="Libre Baskerville"/>
              <a:sym typeface="Libre Baskerville"/>
            </a:endParaRPr>
          </a:p>
          <a:p>
            <a:pPr marL="0" lvl="0" indent="0" algn="just" rtl="0">
              <a:lnSpc>
                <a:spcPct val="150000"/>
              </a:lnSpc>
              <a:spcBef>
                <a:spcPts val="0"/>
              </a:spcBef>
              <a:spcAft>
                <a:spcPts val="0"/>
              </a:spcAft>
              <a:buNone/>
            </a:pPr>
            <a:r>
              <a:rPr lang="en-US" sz="1800">
                <a:solidFill>
                  <a:schemeClr val="dk1"/>
                </a:solidFill>
                <a:highlight>
                  <a:srgbClr val="FFFFFF"/>
                </a:highlight>
                <a:latin typeface="Libre Baskerville"/>
                <a:ea typeface="Libre Baskerville"/>
                <a:cs typeface="Libre Baskerville"/>
                <a:sym typeface="Libre Baskerville"/>
              </a:rPr>
              <a:t>		DNA can be easily obtained from a variety of biological sources, not only body fluid but also nail, hair.</a:t>
            </a:r>
            <a:endParaRPr sz="1800">
              <a:solidFill>
                <a:schemeClr val="dk1"/>
              </a:solidFill>
              <a:highlight>
                <a:srgbClr val="FFFFFF"/>
              </a:highlight>
              <a:latin typeface="Libre Baskerville"/>
              <a:ea typeface="Libre Baskerville"/>
              <a:cs typeface="Libre Baskerville"/>
              <a:sym typeface="Libre Baskerville"/>
            </a:endParaRPr>
          </a:p>
          <a:p>
            <a:pPr marL="0" lvl="0" indent="0" algn="just" rtl="0">
              <a:lnSpc>
                <a:spcPct val="150000"/>
              </a:lnSpc>
              <a:spcBef>
                <a:spcPts val="0"/>
              </a:spcBef>
              <a:spcAft>
                <a:spcPts val="0"/>
              </a:spcAft>
              <a:buNone/>
            </a:pPr>
            <a:endParaRPr sz="1800">
              <a:solidFill>
                <a:schemeClr val="dk1"/>
              </a:solidFill>
              <a:highlight>
                <a:srgbClr val="FFFFFF"/>
              </a:highlight>
              <a:latin typeface="Libre Baskerville"/>
              <a:ea typeface="Libre Baskerville"/>
              <a:cs typeface="Libre Baskerville"/>
              <a:sym typeface="Libre Baskerville"/>
            </a:endParaRPr>
          </a:p>
          <a:p>
            <a:pPr marL="0" lvl="0" indent="0" algn="just" rtl="0">
              <a:lnSpc>
                <a:spcPct val="150000"/>
              </a:lnSpc>
              <a:spcBef>
                <a:spcPts val="0"/>
              </a:spcBef>
              <a:spcAft>
                <a:spcPts val="0"/>
              </a:spcAft>
              <a:buNone/>
            </a:pPr>
            <a:endParaRPr sz="2000">
              <a:solidFill>
                <a:schemeClr val="dk1"/>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152"/>
          <p:cNvPicPr preferRelativeResize="0"/>
          <p:nvPr/>
        </p:nvPicPr>
        <p:blipFill>
          <a:blip r:embed="rId3">
            <a:alphaModFix/>
          </a:blip>
          <a:stretch>
            <a:fillRect/>
          </a:stretch>
        </p:blipFill>
        <p:spPr>
          <a:xfrm>
            <a:off x="92275" y="286500"/>
            <a:ext cx="8120501" cy="5210650"/>
          </a:xfrm>
          <a:prstGeom prst="rect">
            <a:avLst/>
          </a:prstGeom>
          <a:noFill/>
          <a:ln>
            <a:noFill/>
          </a:ln>
        </p:spPr>
      </p:pic>
      <p:sp>
        <p:nvSpPr>
          <p:cNvPr id="811" name="Google Shape;811;p152"/>
          <p:cNvSpPr txBox="1"/>
          <p:nvPr/>
        </p:nvSpPr>
        <p:spPr>
          <a:xfrm>
            <a:off x="537175" y="5873175"/>
            <a:ext cx="7932300" cy="78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700">
                <a:solidFill>
                  <a:schemeClr val="dk1"/>
                </a:solidFill>
                <a:highlight>
                  <a:schemeClr val="lt1"/>
                </a:highlight>
                <a:latin typeface="Times New Roman"/>
                <a:ea typeface="Times New Roman"/>
                <a:cs typeface="Times New Roman"/>
                <a:sym typeface="Times New Roman"/>
              </a:rPr>
              <a:t>Single nucleotide polymorphism</a:t>
            </a:r>
            <a:endParaRPr sz="2700">
              <a:solidFill>
                <a:schemeClr val="dk1"/>
              </a:solidFill>
              <a:highlight>
                <a:schemeClr val="lt1"/>
              </a:highlight>
              <a:latin typeface="Times New Roman"/>
              <a:ea typeface="Times New Roman"/>
              <a:cs typeface="Times New Roman"/>
              <a:sym typeface="Times New Roman"/>
            </a:endParaRPr>
          </a:p>
          <a:p>
            <a:pPr marL="0" lvl="0" indent="0" algn="l" rtl="0">
              <a:spcBef>
                <a:spcPts val="400"/>
              </a:spcBef>
              <a:spcAft>
                <a:spcPts val="0"/>
              </a:spcAft>
              <a:buNone/>
            </a:pPr>
            <a:endParaRPr>
              <a:latin typeface="Calibri"/>
              <a:ea typeface="Calibri"/>
              <a:cs typeface="Calibri"/>
              <a:sym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53"/>
          <p:cNvSpPr txBox="1"/>
          <p:nvPr/>
        </p:nvSpPr>
        <p:spPr>
          <a:xfrm>
            <a:off x="0" y="0"/>
            <a:ext cx="9144000" cy="671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50">
                <a:solidFill>
                  <a:srgbClr val="333333"/>
                </a:solidFill>
                <a:highlight>
                  <a:srgbClr val="FFFFFF"/>
                </a:highlight>
                <a:latin typeface="Algerian"/>
                <a:ea typeface="Algerian"/>
                <a:cs typeface="Algerian"/>
                <a:sym typeface="Algerian"/>
              </a:rPr>
              <a:t>sweat pores recognition</a:t>
            </a:r>
            <a:endParaRPr sz="3250">
              <a:solidFill>
                <a:srgbClr val="333333"/>
              </a:solidFill>
              <a:highlight>
                <a:srgbClr val="FFFFFF"/>
              </a:highlight>
              <a:latin typeface="Algerian"/>
              <a:ea typeface="Algerian"/>
              <a:cs typeface="Algerian"/>
              <a:sym typeface="Algerian"/>
            </a:endParaRPr>
          </a:p>
          <a:p>
            <a:pPr marL="0" lvl="0" indent="457200" algn="just" rtl="0">
              <a:lnSpc>
                <a:spcPct val="115000"/>
              </a:lnSpc>
              <a:spcBef>
                <a:spcPts val="0"/>
              </a:spcBef>
              <a:spcAft>
                <a:spcPts val="0"/>
              </a:spcAft>
              <a:buNone/>
            </a:pPr>
            <a:endParaRPr sz="1850">
              <a:solidFill>
                <a:srgbClr val="333333"/>
              </a:solidFill>
              <a:highlight>
                <a:srgbClr val="FFFFFF"/>
              </a:highlight>
              <a:latin typeface="Libre Baskerville"/>
              <a:ea typeface="Libre Baskerville"/>
              <a:cs typeface="Libre Baskerville"/>
              <a:sym typeface="Libre Baskerville"/>
            </a:endParaRPr>
          </a:p>
          <a:p>
            <a:pPr marL="0" lvl="0" indent="457200" algn="just" rtl="0">
              <a:lnSpc>
                <a:spcPct val="115000"/>
              </a:lnSpc>
              <a:spcBef>
                <a:spcPts val="0"/>
              </a:spcBef>
              <a:spcAft>
                <a:spcPts val="0"/>
              </a:spcAft>
              <a:buNone/>
            </a:pPr>
            <a:r>
              <a:rPr lang="en-US" sz="1850">
                <a:solidFill>
                  <a:srgbClr val="333333"/>
                </a:solidFill>
                <a:highlight>
                  <a:srgbClr val="FFFFFF"/>
                </a:highlight>
                <a:latin typeface="Libre Baskerville"/>
                <a:ea typeface="Libre Baskerville"/>
                <a:cs typeface="Libre Baskerville"/>
                <a:sym typeface="Libre Baskerville"/>
              </a:rPr>
              <a:t>To improve precision, the new technology adds recognition of sweat pores to the identification process. Sweat pores, like the fingerprint itself, differ from person to person. The new process measures pore positions relative to each other and to the lines in a fingerprint. </a:t>
            </a:r>
            <a:endParaRPr sz="1850">
              <a:solidFill>
                <a:srgbClr val="333333"/>
              </a:solidFill>
              <a:highlight>
                <a:srgbClr val="FFFFFF"/>
              </a:highlight>
              <a:latin typeface="Libre Baskerville"/>
              <a:ea typeface="Libre Baskerville"/>
              <a:cs typeface="Libre Baskerville"/>
              <a:sym typeface="Libre Baskerville"/>
            </a:endParaRPr>
          </a:p>
          <a:p>
            <a:pPr marL="0" lvl="0" indent="457200" algn="just" rtl="0">
              <a:spcBef>
                <a:spcPts val="0"/>
              </a:spcBef>
              <a:spcAft>
                <a:spcPts val="0"/>
              </a:spcAft>
              <a:buNone/>
            </a:pPr>
            <a:endParaRPr sz="1550">
              <a:solidFill>
                <a:srgbClr val="333333"/>
              </a:solidFill>
              <a:highlight>
                <a:srgbClr val="FFFFFF"/>
              </a:highlight>
              <a:latin typeface="Libre Baskerville"/>
              <a:ea typeface="Libre Baskerville"/>
              <a:cs typeface="Libre Baskerville"/>
              <a:sym typeface="Libre Baskerville"/>
            </a:endParaRPr>
          </a:p>
          <a:p>
            <a:pPr marL="0" lvl="0" indent="457200" algn="just" rtl="0">
              <a:spcBef>
                <a:spcPts val="0"/>
              </a:spcBef>
              <a:spcAft>
                <a:spcPts val="0"/>
              </a:spcAft>
              <a:buNone/>
            </a:pPr>
            <a:endParaRPr sz="1550">
              <a:solidFill>
                <a:srgbClr val="333333"/>
              </a:solidFill>
              <a:highlight>
                <a:srgbClr val="FFFFFF"/>
              </a:highlight>
              <a:latin typeface="Libre Baskerville"/>
              <a:ea typeface="Libre Baskerville"/>
              <a:cs typeface="Libre Baskerville"/>
              <a:sym typeface="Libre Baskerville"/>
            </a:endParaRPr>
          </a:p>
        </p:txBody>
      </p:sp>
      <p:pic>
        <p:nvPicPr>
          <p:cNvPr id="817" name="Google Shape;817;p153"/>
          <p:cNvPicPr preferRelativeResize="0"/>
          <p:nvPr/>
        </p:nvPicPr>
        <p:blipFill>
          <a:blip r:embed="rId3">
            <a:alphaModFix/>
          </a:blip>
          <a:stretch>
            <a:fillRect/>
          </a:stretch>
        </p:blipFill>
        <p:spPr>
          <a:xfrm>
            <a:off x="125350" y="2399250"/>
            <a:ext cx="8881375" cy="431535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54"/>
          <p:cNvSpPr txBox="1"/>
          <p:nvPr/>
        </p:nvSpPr>
        <p:spPr>
          <a:xfrm>
            <a:off x="0" y="0"/>
            <a:ext cx="8738100" cy="65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latin typeface="Algerian"/>
                <a:ea typeface="Algerian"/>
                <a:cs typeface="Algerian"/>
                <a:sym typeface="Algerian"/>
              </a:rPr>
              <a:t>Fingernail Bed Recognition</a:t>
            </a:r>
            <a:endParaRPr sz="3200">
              <a:latin typeface="Algerian"/>
              <a:ea typeface="Algerian"/>
              <a:cs typeface="Algerian"/>
              <a:sym typeface="Algerian"/>
            </a:endParaRPr>
          </a:p>
          <a:p>
            <a:pPr marL="0" lvl="0" indent="0" algn="l" rtl="0">
              <a:spcBef>
                <a:spcPts val="0"/>
              </a:spcBef>
              <a:spcAft>
                <a:spcPts val="0"/>
              </a:spcAft>
              <a:buNone/>
            </a:pPr>
            <a:endParaRPr/>
          </a:p>
          <a:p>
            <a:pPr marL="457200" lvl="0" indent="-317500" algn="just" rtl="0">
              <a:lnSpc>
                <a:spcPct val="115000"/>
              </a:lnSpc>
              <a:spcBef>
                <a:spcPts val="0"/>
              </a:spcBef>
              <a:spcAft>
                <a:spcPts val="0"/>
              </a:spcAft>
              <a:buSzPts val="1400"/>
              <a:buChar char="❖"/>
            </a:pPr>
            <a:r>
              <a:rPr lang="en-US" sz="2300">
                <a:latin typeface="Libre Baskerville"/>
                <a:ea typeface="Libre Baskerville"/>
                <a:cs typeface="Libre Baskerville"/>
                <a:sym typeface="Libre Baskerville"/>
              </a:rPr>
              <a:t>Fingernail bed recognition is being researched in order to find a system that can scan the arteries and veins in the fingernail. </a:t>
            </a:r>
            <a:endParaRPr sz="2300">
              <a:latin typeface="Libre Baskerville"/>
              <a:ea typeface="Libre Baskerville"/>
              <a:cs typeface="Libre Baskerville"/>
              <a:sym typeface="Libre Baskerville"/>
            </a:endParaRPr>
          </a:p>
          <a:p>
            <a:pPr marL="457200" lvl="0" indent="-374650" algn="just" rtl="0">
              <a:lnSpc>
                <a:spcPct val="115000"/>
              </a:lnSpc>
              <a:spcBef>
                <a:spcPts val="0"/>
              </a:spcBef>
              <a:spcAft>
                <a:spcPts val="0"/>
              </a:spcAft>
              <a:buSzPts val="2300"/>
              <a:buFont typeface="Libre Baskerville"/>
              <a:buChar char="❖"/>
            </a:pPr>
            <a:r>
              <a:rPr lang="en-US" sz="2300">
                <a:latin typeface="Libre Baskerville"/>
                <a:ea typeface="Libre Baskerville"/>
                <a:cs typeface="Libre Baskerville"/>
                <a:sym typeface="Libre Baskerville"/>
              </a:rPr>
              <a:t>The vascular rich dermal layer at the base of the fingernail has unique structures that can differentiate between individuals.</a:t>
            </a:r>
            <a:endParaRPr sz="2300">
              <a:latin typeface="Libre Baskerville"/>
              <a:ea typeface="Libre Baskerville"/>
              <a:cs typeface="Libre Baskerville"/>
              <a:sym typeface="Libre Baskerville"/>
            </a:endParaRPr>
          </a:p>
          <a:p>
            <a:pPr marL="457200" lvl="0" indent="-374650" algn="just" rtl="0">
              <a:lnSpc>
                <a:spcPct val="115000"/>
              </a:lnSpc>
              <a:spcBef>
                <a:spcPts val="0"/>
              </a:spcBef>
              <a:spcAft>
                <a:spcPts val="0"/>
              </a:spcAft>
              <a:buSzPts val="2300"/>
              <a:buFont typeface="Libre Baskerville"/>
              <a:buChar char="❖"/>
            </a:pPr>
            <a:r>
              <a:rPr lang="en-US" sz="2300">
                <a:latin typeface="Libre Baskerville"/>
                <a:ea typeface="Libre Baskerville"/>
                <a:cs typeface="Libre Baskerville"/>
                <a:sym typeface="Libre Baskerville"/>
              </a:rPr>
              <a:t>Even identical twins have different fingernail beds.</a:t>
            </a:r>
            <a:endParaRPr sz="2300">
              <a:latin typeface="Libre Baskerville"/>
              <a:ea typeface="Libre Baskerville"/>
              <a:cs typeface="Libre Baskerville"/>
              <a:sym typeface="Libre Baskerville"/>
            </a:endParaRPr>
          </a:p>
          <a:p>
            <a:pPr marL="1371600" lvl="0" indent="0" algn="just" rtl="0">
              <a:lnSpc>
                <a:spcPct val="115000"/>
              </a:lnSpc>
              <a:spcBef>
                <a:spcPts val="0"/>
              </a:spcBef>
              <a:spcAft>
                <a:spcPts val="0"/>
              </a:spcAft>
              <a:buNone/>
            </a:pPr>
            <a:endParaRPr sz="2300">
              <a:latin typeface="Libre Baskerville"/>
              <a:ea typeface="Libre Baskerville"/>
              <a:cs typeface="Libre Baskerville"/>
              <a:sym typeface="Libre Baskerville"/>
            </a:endParaRPr>
          </a:p>
        </p:txBody>
      </p:sp>
      <p:pic>
        <p:nvPicPr>
          <p:cNvPr id="823" name="Google Shape;823;p154"/>
          <p:cNvPicPr preferRelativeResize="0"/>
          <p:nvPr/>
        </p:nvPicPr>
        <p:blipFill>
          <a:blip r:embed="rId3">
            <a:alphaModFix/>
          </a:blip>
          <a:stretch>
            <a:fillRect/>
          </a:stretch>
        </p:blipFill>
        <p:spPr>
          <a:xfrm>
            <a:off x="2386675" y="4046750"/>
            <a:ext cx="5182450" cy="238150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55"/>
          <p:cNvSpPr txBox="1"/>
          <p:nvPr/>
        </p:nvSpPr>
        <p:spPr>
          <a:xfrm>
            <a:off x="196975" y="161150"/>
            <a:ext cx="8702400" cy="64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highlight>
                  <a:srgbClr val="FFFFFF"/>
                </a:highlight>
                <a:latin typeface="Libre Baskerville"/>
                <a:ea typeface="Libre Baskerville"/>
                <a:cs typeface="Libre Baskerville"/>
                <a:sym typeface="Libre Baskerville"/>
              </a:rPr>
              <a:t>Gait recognition has received increasing attention as a remote biometric identification technology</a:t>
            </a:r>
            <a:endParaRPr sz="1800">
              <a:solidFill>
                <a:schemeClr val="dk1"/>
              </a:solidFill>
              <a:highlight>
                <a:srgbClr val="FFFFFF"/>
              </a:highlight>
              <a:latin typeface="Libre Baskerville"/>
              <a:ea typeface="Libre Baskerville"/>
              <a:cs typeface="Libre Baskerville"/>
              <a:sym typeface="Libre Baskerville"/>
            </a:endParaRPr>
          </a:p>
          <a:p>
            <a:pPr marL="0" lvl="0" indent="0" algn="l" rtl="0">
              <a:spcBef>
                <a:spcPts val="0"/>
              </a:spcBef>
              <a:spcAft>
                <a:spcPts val="0"/>
              </a:spcAft>
              <a:buNone/>
            </a:pPr>
            <a:endParaRPr sz="1800">
              <a:solidFill>
                <a:schemeClr val="dk1"/>
              </a:solidFill>
              <a:highlight>
                <a:srgbClr val="FFFFFF"/>
              </a:highlight>
              <a:latin typeface="Libre Baskerville"/>
              <a:ea typeface="Libre Baskerville"/>
              <a:cs typeface="Libre Baskerville"/>
              <a:sym typeface="Libre Baskerville"/>
            </a:endParaRPr>
          </a:p>
          <a:p>
            <a:pPr marL="0" lvl="0" indent="0" algn="l" rtl="0">
              <a:spcBef>
                <a:spcPts val="0"/>
              </a:spcBef>
              <a:spcAft>
                <a:spcPts val="0"/>
              </a:spcAft>
              <a:buNone/>
            </a:pPr>
            <a:r>
              <a:rPr lang="en-US" sz="1800">
                <a:solidFill>
                  <a:schemeClr val="dk1"/>
                </a:solidFill>
                <a:highlight>
                  <a:srgbClr val="FFFFFF"/>
                </a:highlight>
                <a:latin typeface="Libre Baskerville"/>
                <a:ea typeface="Libre Baskerville"/>
                <a:cs typeface="Libre Baskerville"/>
                <a:sym typeface="Libre Baskerville"/>
              </a:rPr>
              <a:t>is hard to imitate</a:t>
            </a:r>
            <a:endParaRPr sz="1800">
              <a:solidFill>
                <a:schemeClr val="dk1"/>
              </a:solidFill>
              <a:highlight>
                <a:srgbClr val="FFFFFF"/>
              </a:highlight>
              <a:latin typeface="Libre Baskerville"/>
              <a:ea typeface="Libre Baskerville"/>
              <a:cs typeface="Libre Baskerville"/>
              <a:sym typeface="Libre Baskerville"/>
            </a:endParaRPr>
          </a:p>
          <a:p>
            <a:pPr marL="0" lvl="0" indent="0" algn="l" rtl="0">
              <a:spcBef>
                <a:spcPts val="0"/>
              </a:spcBef>
              <a:spcAft>
                <a:spcPts val="0"/>
              </a:spcAft>
              <a:buNone/>
            </a:pPr>
            <a:endParaRPr sz="1500">
              <a:solidFill>
                <a:schemeClr val="dk1"/>
              </a:solidFill>
              <a:highlight>
                <a:srgbClr val="FFFFFF"/>
              </a:highlight>
              <a:latin typeface="Libre Baskerville"/>
              <a:ea typeface="Libre Baskerville"/>
              <a:cs typeface="Libre Baskerville"/>
              <a:sym typeface="Libre Baskerville"/>
            </a:endParaRPr>
          </a:p>
          <a:p>
            <a:pPr marL="0" lvl="0" indent="0" algn="l" rtl="0">
              <a:spcBef>
                <a:spcPts val="0"/>
              </a:spcBef>
              <a:spcAft>
                <a:spcPts val="0"/>
              </a:spcAft>
              <a:buNone/>
            </a:pPr>
            <a:endParaRPr sz="1500" b="1">
              <a:solidFill>
                <a:schemeClr val="dk1"/>
              </a:solidFill>
              <a:highlight>
                <a:srgbClr val="FFFAD2"/>
              </a:highlight>
              <a:latin typeface="Times New Roman"/>
              <a:ea typeface="Times New Roman"/>
              <a:cs typeface="Times New Roman"/>
              <a:sym typeface="Times New Roman"/>
            </a:endParaRPr>
          </a:p>
          <a:p>
            <a:pPr marL="0" lvl="0" indent="0" algn="l" rtl="0">
              <a:spcBef>
                <a:spcPts val="0"/>
              </a:spcBef>
              <a:spcAft>
                <a:spcPts val="0"/>
              </a:spcAft>
              <a:buNone/>
            </a:pPr>
            <a:endParaRPr sz="3400">
              <a:latin typeface="Algerian"/>
              <a:ea typeface="Algerian"/>
              <a:cs typeface="Algerian"/>
              <a:sym typeface="Algerian"/>
            </a:endParaRPr>
          </a:p>
        </p:txBody>
      </p:sp>
      <p:pic>
        <p:nvPicPr>
          <p:cNvPr id="829" name="Google Shape;829;p155"/>
          <p:cNvPicPr preferRelativeResize="0"/>
          <p:nvPr/>
        </p:nvPicPr>
        <p:blipFill>
          <a:blip r:embed="rId3">
            <a:alphaModFix/>
          </a:blip>
          <a:stretch>
            <a:fillRect/>
          </a:stretch>
        </p:blipFill>
        <p:spPr>
          <a:xfrm>
            <a:off x="2059200" y="1754800"/>
            <a:ext cx="6969825" cy="510320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p156"/>
          <p:cNvPicPr preferRelativeResize="0"/>
          <p:nvPr/>
        </p:nvPicPr>
        <p:blipFill>
          <a:blip r:embed="rId3">
            <a:alphaModFix/>
          </a:blip>
          <a:stretch>
            <a:fillRect/>
          </a:stretch>
        </p:blipFill>
        <p:spPr>
          <a:xfrm>
            <a:off x="143250" y="250675"/>
            <a:ext cx="9000750" cy="6213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p:nvPr/>
        </p:nvSpPr>
        <p:spPr>
          <a:xfrm>
            <a:off x="304800" y="610613"/>
            <a:ext cx="80772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chemeClr val="dk1"/>
                </a:solidFill>
                <a:latin typeface="Calibri"/>
                <a:ea typeface="Calibri"/>
                <a:cs typeface="Calibri"/>
                <a:sym typeface="Calibri"/>
              </a:rPr>
              <a:t>Behavioral Characteristics</a:t>
            </a:r>
            <a:endParaRPr sz="5400" b="1">
              <a:solidFill>
                <a:schemeClr val="dk1"/>
              </a:solidFill>
              <a:latin typeface="Calibri"/>
              <a:ea typeface="Calibri"/>
              <a:cs typeface="Calibri"/>
              <a:sym typeface="Calibri"/>
            </a:endParaRPr>
          </a:p>
        </p:txBody>
      </p:sp>
      <p:pic>
        <p:nvPicPr>
          <p:cNvPr id="157" name="Google Shape;157;p25"/>
          <p:cNvPicPr preferRelativeResize="0"/>
          <p:nvPr/>
        </p:nvPicPr>
        <p:blipFill rotWithShape="1">
          <a:blip r:embed="rId3">
            <a:alphaModFix/>
          </a:blip>
          <a:srcRect/>
          <a:stretch/>
        </p:blipFill>
        <p:spPr>
          <a:xfrm>
            <a:off x="4557487" y="2085974"/>
            <a:ext cx="4419600" cy="2486026"/>
          </a:xfrm>
          <a:prstGeom prst="rect">
            <a:avLst/>
          </a:prstGeom>
          <a:noFill/>
          <a:ln>
            <a:noFill/>
          </a:ln>
        </p:spPr>
      </p:pic>
      <p:pic>
        <p:nvPicPr>
          <p:cNvPr id="158" name="Google Shape;158;p25" descr="Pratham jani | Name signature, Cool signatures, Signature"/>
          <p:cNvPicPr preferRelativeResize="0"/>
          <p:nvPr/>
        </p:nvPicPr>
        <p:blipFill rotWithShape="1">
          <a:blip r:embed="rId4">
            <a:alphaModFix/>
          </a:blip>
          <a:srcRect/>
          <a:stretch/>
        </p:blipFill>
        <p:spPr>
          <a:xfrm rot="319114">
            <a:off x="5112630" y="4746949"/>
            <a:ext cx="3874586" cy="2148117"/>
          </a:xfrm>
          <a:prstGeom prst="rect">
            <a:avLst/>
          </a:prstGeom>
          <a:noFill/>
          <a:ln>
            <a:noFill/>
          </a:ln>
        </p:spPr>
      </p:pic>
      <p:pic>
        <p:nvPicPr>
          <p:cNvPr id="159" name="Google Shape;159;p25" descr="Keyboard Basics - How Computer Keyboards Work | HowStuffWorks"/>
          <p:cNvPicPr preferRelativeResize="0"/>
          <p:nvPr/>
        </p:nvPicPr>
        <p:blipFill rotWithShape="1">
          <a:blip r:embed="rId5">
            <a:alphaModFix/>
          </a:blip>
          <a:srcRect/>
          <a:stretch/>
        </p:blipFill>
        <p:spPr>
          <a:xfrm>
            <a:off x="95784" y="1905000"/>
            <a:ext cx="4085771" cy="2298246"/>
          </a:xfrm>
          <a:prstGeom prst="rect">
            <a:avLst/>
          </a:prstGeom>
          <a:noFill/>
          <a:ln>
            <a:noFill/>
          </a:ln>
        </p:spPr>
      </p:pic>
      <p:pic>
        <p:nvPicPr>
          <p:cNvPr id="160" name="Google Shape;160;p25" descr="Walk this way- the benefits of walking for people and cities | The ..."/>
          <p:cNvPicPr preferRelativeResize="0"/>
          <p:nvPr/>
        </p:nvPicPr>
        <p:blipFill rotWithShape="1">
          <a:blip r:embed="rId6">
            <a:alphaModFix/>
          </a:blip>
          <a:srcRect/>
          <a:stretch/>
        </p:blipFill>
        <p:spPr>
          <a:xfrm>
            <a:off x="447755" y="4572000"/>
            <a:ext cx="3733800" cy="20320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57"/>
          <p:cNvSpPr txBox="1"/>
          <p:nvPr/>
        </p:nvSpPr>
        <p:spPr>
          <a:xfrm>
            <a:off x="0" y="0"/>
            <a:ext cx="9006600" cy="6858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2000" dirty="0" smtClean="0">
                <a:latin typeface="Times New Roman" pitchFamily="18" charset="0"/>
                <a:cs typeface="Times New Roman" pitchFamily="18" charset="0"/>
              </a:rPr>
              <a:t>	</a:t>
            </a:r>
          </a:p>
          <a:p>
            <a:pPr marL="0" lvl="0" indent="0" algn="just" rtl="0">
              <a:spcBef>
                <a:spcPts val="0"/>
              </a:spcBef>
              <a:spcAft>
                <a:spcPts val="0"/>
              </a:spcAft>
              <a:buNone/>
            </a:pPr>
            <a:r>
              <a:rPr lang="en-US"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Brainwaves </a:t>
            </a:r>
            <a:r>
              <a:rPr lang="en-US" sz="2000" dirty="0">
                <a:latin typeface="Times New Roman" pitchFamily="18" charset="0"/>
                <a:cs typeface="Times New Roman" pitchFamily="18" charset="0"/>
              </a:rPr>
              <a:t>have remarkable properties that can be used against spoofing attacks (</a:t>
            </a:r>
            <a:r>
              <a:rPr lang="en-US" sz="2000" dirty="0" err="1">
                <a:latin typeface="Times New Roman" pitchFamily="18" charset="0"/>
                <a:cs typeface="Times New Roman" pitchFamily="18" charset="0"/>
              </a:rPr>
              <a:t>Fraschini</a:t>
            </a:r>
            <a:r>
              <a:rPr lang="en-US" sz="2000" dirty="0">
                <a:latin typeface="Times New Roman" pitchFamily="18" charset="0"/>
                <a:cs typeface="Times New Roman" pitchFamily="18" charset="0"/>
              </a:rPr>
              <a:t> et al., 2015). Brain activity-based biometrics are far more secure than the existing fingerprint or facial identification technologies, since it cannot be exposed or used without the user’s knowledge.</a:t>
            </a:r>
            <a:endParaRPr sz="2000">
              <a:latin typeface="Times New Roman" pitchFamily="18" charset="0"/>
              <a:cs typeface="Times New Roman" pitchFamily="18" charset="0"/>
            </a:endParaRPr>
          </a:p>
          <a:p>
            <a:pPr marL="0" lvl="0" indent="0" algn="just" rtl="0">
              <a:spcBef>
                <a:spcPts val="0"/>
              </a:spcBef>
              <a:spcAft>
                <a:spcPts val="0"/>
              </a:spcAft>
              <a:buNone/>
            </a:pPr>
            <a:r>
              <a:rPr lang="en-US" sz="2000" dirty="0">
                <a:latin typeface="Times New Roman" pitchFamily="18" charset="0"/>
                <a:cs typeface="Times New Roman" pitchFamily="18" charset="0"/>
              </a:rPr>
              <a:t> It is also less likely to be artificially produced</a:t>
            </a:r>
            <a:endParaRPr sz="2000">
              <a:latin typeface="Times New Roman" pitchFamily="18" charset="0"/>
              <a:cs typeface="Times New Roman" pitchFamily="18" charset="0"/>
            </a:endParaRPr>
          </a:p>
          <a:p>
            <a:pPr marL="0" lvl="0" indent="0" algn="just" rtl="0">
              <a:spcBef>
                <a:spcPts val="0"/>
              </a:spcBef>
              <a:spcAft>
                <a:spcPts val="0"/>
              </a:spcAft>
              <a:buNone/>
            </a:pPr>
            <a:endParaRPr sz="2000">
              <a:latin typeface="Times New Roman" pitchFamily="18" charset="0"/>
              <a:cs typeface="Times New Roman" pitchFamily="18" charset="0"/>
            </a:endParaRPr>
          </a:p>
          <a:p>
            <a:pPr marL="0" lvl="0" indent="0" algn="just" rtl="0">
              <a:spcBef>
                <a:spcPts val="0"/>
              </a:spcBef>
              <a:spcAft>
                <a:spcPts val="0"/>
              </a:spcAft>
              <a:buNone/>
            </a:pPr>
            <a:r>
              <a:rPr lang="en-US" sz="2000" dirty="0" smtClean="0">
                <a:solidFill>
                  <a:srgbClr val="222222"/>
                </a:solidFill>
                <a:highlight>
                  <a:srgbClr val="FFFFFF"/>
                </a:highlight>
                <a:latin typeface="Times New Roman" pitchFamily="18" charset="0"/>
                <a:cs typeface="Times New Roman" pitchFamily="18" charset="0"/>
              </a:rPr>
              <a:t>	An </a:t>
            </a:r>
            <a:r>
              <a:rPr lang="en-US" sz="2000" dirty="0">
                <a:solidFill>
                  <a:srgbClr val="222222"/>
                </a:solidFill>
                <a:highlight>
                  <a:srgbClr val="FFFFFF"/>
                </a:highlight>
                <a:latin typeface="Times New Roman" pitchFamily="18" charset="0"/>
                <a:cs typeface="Times New Roman" pitchFamily="18" charset="0"/>
              </a:rPr>
              <a:t>electroencephalogram (</a:t>
            </a:r>
            <a:r>
              <a:rPr lang="en-US" sz="2000" b="1" dirty="0">
                <a:solidFill>
                  <a:srgbClr val="222222"/>
                </a:solidFill>
                <a:highlight>
                  <a:srgbClr val="FFFFFF"/>
                </a:highlight>
                <a:latin typeface="Times New Roman" pitchFamily="18" charset="0"/>
                <a:cs typeface="Times New Roman" pitchFamily="18" charset="0"/>
              </a:rPr>
              <a:t>EEG</a:t>
            </a:r>
            <a:r>
              <a:rPr lang="en-US" sz="2000" dirty="0">
                <a:solidFill>
                  <a:srgbClr val="222222"/>
                </a:solidFill>
                <a:highlight>
                  <a:srgbClr val="FFFFFF"/>
                </a:highlight>
                <a:latin typeface="Times New Roman" pitchFamily="18" charset="0"/>
                <a:cs typeface="Times New Roman" pitchFamily="18" charset="0"/>
              </a:rPr>
              <a:t>) is a test used to evaluate the electrical activity in the brain. Brain cells communicate with each other through electrical impulses. An </a:t>
            </a:r>
            <a:r>
              <a:rPr lang="en-US" sz="2000" b="1" dirty="0">
                <a:solidFill>
                  <a:srgbClr val="222222"/>
                </a:solidFill>
                <a:highlight>
                  <a:srgbClr val="FFFFFF"/>
                </a:highlight>
                <a:latin typeface="Times New Roman" pitchFamily="18" charset="0"/>
                <a:cs typeface="Times New Roman" pitchFamily="18" charset="0"/>
              </a:rPr>
              <a:t>EEG</a:t>
            </a:r>
            <a:r>
              <a:rPr lang="en-US" sz="2000" dirty="0">
                <a:solidFill>
                  <a:srgbClr val="222222"/>
                </a:solidFill>
                <a:highlight>
                  <a:srgbClr val="FFFFFF"/>
                </a:highlight>
                <a:latin typeface="Times New Roman" pitchFamily="18" charset="0"/>
                <a:cs typeface="Times New Roman" pitchFamily="18" charset="0"/>
              </a:rPr>
              <a:t> can be used to help detect potential problems associated with this activity.</a:t>
            </a:r>
            <a:endParaRPr sz="2000">
              <a:solidFill>
                <a:srgbClr val="222222"/>
              </a:solidFill>
              <a:highlight>
                <a:srgbClr val="FFFFFF"/>
              </a:highlight>
              <a:latin typeface="Times New Roman" pitchFamily="18" charset="0"/>
              <a:cs typeface="Times New Roman" pitchFamily="18" charset="0"/>
            </a:endParaRPr>
          </a:p>
          <a:p>
            <a:pPr marL="0" lvl="0" indent="0" algn="just" rtl="0">
              <a:spcBef>
                <a:spcPts val="0"/>
              </a:spcBef>
              <a:spcAft>
                <a:spcPts val="0"/>
              </a:spcAft>
              <a:buNone/>
            </a:pPr>
            <a:r>
              <a:rPr lang="en-US" sz="2000" dirty="0" smtClean="0">
                <a:solidFill>
                  <a:srgbClr val="231F20"/>
                </a:solidFill>
                <a:latin typeface="Times New Roman" pitchFamily="18" charset="0"/>
                <a:cs typeface="Times New Roman" pitchFamily="18" charset="0"/>
              </a:rPr>
              <a:t>	An </a:t>
            </a:r>
            <a:r>
              <a:rPr lang="en-US" sz="2000" dirty="0">
                <a:solidFill>
                  <a:srgbClr val="231F20"/>
                </a:solidFill>
                <a:latin typeface="Times New Roman" pitchFamily="18" charset="0"/>
                <a:cs typeface="Times New Roman" pitchFamily="18" charset="0"/>
              </a:rPr>
              <a:t>EEG tracks and records brain wave patterns</a:t>
            </a:r>
            <a:r>
              <a:rPr lang="en-US" sz="2000" dirty="0" smtClean="0">
                <a:solidFill>
                  <a:srgbClr val="231F20"/>
                </a:solidFill>
                <a:latin typeface="Times New Roman" pitchFamily="18" charset="0"/>
                <a:cs typeface="Times New Roman" pitchFamily="18" charset="0"/>
              </a:rPr>
              <a:t>.</a:t>
            </a:r>
          </a:p>
          <a:p>
            <a:pPr marL="0" lvl="0" indent="0" algn="just" rtl="0">
              <a:spcBef>
                <a:spcPts val="0"/>
              </a:spcBef>
              <a:spcAft>
                <a:spcPts val="0"/>
              </a:spcAft>
              <a:buNone/>
            </a:pPr>
            <a:endParaRPr sz="2000">
              <a:solidFill>
                <a:srgbClr val="231F20"/>
              </a:solidFill>
              <a:latin typeface="Times New Roman" pitchFamily="18" charset="0"/>
              <a:cs typeface="Times New Roman" pitchFamily="18" charset="0"/>
            </a:endParaRPr>
          </a:p>
          <a:p>
            <a:pPr marL="0" lvl="0" indent="0" algn="just" rtl="0">
              <a:spcBef>
                <a:spcPts val="0"/>
              </a:spcBef>
              <a:spcAft>
                <a:spcPts val="0"/>
              </a:spcAft>
              <a:buNone/>
            </a:pPr>
            <a:r>
              <a:rPr lang="en-US" sz="2000" dirty="0">
                <a:solidFill>
                  <a:srgbClr val="231F20"/>
                </a:solidFill>
                <a:latin typeface="Times New Roman" pitchFamily="18" charset="0"/>
                <a:cs typeface="Times New Roman" pitchFamily="18" charset="0"/>
              </a:rPr>
              <a:t> </a:t>
            </a:r>
            <a:r>
              <a:rPr lang="en-US" sz="2000" dirty="0" smtClean="0">
                <a:solidFill>
                  <a:srgbClr val="231F20"/>
                </a:solidFill>
                <a:latin typeface="Times New Roman" pitchFamily="18" charset="0"/>
                <a:cs typeface="Times New Roman" pitchFamily="18" charset="0"/>
              </a:rPr>
              <a:t>	In </a:t>
            </a:r>
            <a:r>
              <a:rPr lang="en-US" sz="2000" dirty="0">
                <a:solidFill>
                  <a:srgbClr val="231F20"/>
                </a:solidFill>
                <a:latin typeface="Times New Roman" pitchFamily="18" charset="0"/>
                <a:cs typeface="Times New Roman" pitchFamily="18" charset="0"/>
              </a:rPr>
              <a:t>the enrollment process brain activities are recorded in order then to be further examined for unique features used for authentication. The second part is an authentication process that compares the features of newly acquired brain activities with the already recorded features of those activities. </a:t>
            </a:r>
            <a:endParaRPr sz="2000">
              <a:solidFill>
                <a:srgbClr val="231F20"/>
              </a:solidFill>
              <a:latin typeface="Times New Roman" pitchFamily="18" charset="0"/>
              <a:cs typeface="Times New Roman" pitchFamily="18" charset="0"/>
            </a:endParaRPr>
          </a:p>
          <a:p>
            <a:pPr marL="0" lvl="0" indent="0" algn="l" rtl="0">
              <a:spcBef>
                <a:spcPts val="0"/>
              </a:spcBef>
              <a:spcAft>
                <a:spcPts val="0"/>
              </a:spcAft>
              <a:buNone/>
            </a:pPr>
            <a:endParaRPr sz="1350">
              <a:solidFill>
                <a:srgbClr val="231F20"/>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p:nvPr/>
        </p:nvSpPr>
        <p:spPr>
          <a:xfrm>
            <a:off x="685800" y="315121"/>
            <a:ext cx="8077200" cy="5992334"/>
          </a:xfrm>
          <a:prstGeom prst="rect">
            <a:avLst/>
          </a:prstGeom>
          <a:solidFill>
            <a:srgbClr val="FFFFFF"/>
          </a:solidFill>
          <a:ln>
            <a:noFill/>
          </a:ln>
        </p:spPr>
        <p:txBody>
          <a:bodyPr spcFirstLastPara="1" wrap="square" lIns="91425" tIns="36500" rIns="220575" bIns="45700" anchor="ctr" anchorCtr="0">
            <a:noAutofit/>
          </a:bodyPr>
          <a:lstStyle/>
          <a:p>
            <a:pPr marL="0" marR="0" lvl="0" indent="0" algn="ctr" rtl="0">
              <a:spcBef>
                <a:spcPts val="0"/>
              </a:spcBef>
              <a:spcAft>
                <a:spcPts val="0"/>
              </a:spcAft>
              <a:buNone/>
            </a:pPr>
            <a:r>
              <a:rPr lang="en-US" sz="2400">
                <a:solidFill>
                  <a:schemeClr val="dk1"/>
                </a:solidFill>
                <a:latin typeface="Roboto"/>
                <a:ea typeface="Roboto"/>
                <a:cs typeface="Roboto"/>
                <a:sym typeface="Roboto"/>
              </a:rPr>
              <a:t>Salary Range</a:t>
            </a:r>
            <a:endParaRPr sz="2400" b="1">
              <a:solidFill>
                <a:schemeClr val="dk1"/>
              </a:solidFill>
              <a:latin typeface="Roboto"/>
              <a:ea typeface="Roboto"/>
              <a:cs typeface="Roboto"/>
              <a:sym typeface="Roboto"/>
            </a:endParaRPr>
          </a:p>
          <a:p>
            <a:pPr marL="0" marR="0" lvl="0" indent="0" algn="ctr" rtl="0">
              <a:spcBef>
                <a:spcPts val="0"/>
              </a:spcBef>
              <a:spcAft>
                <a:spcPts val="0"/>
              </a:spcAft>
              <a:buNone/>
            </a:pPr>
            <a:r>
              <a:rPr lang="en-US" sz="2400" b="1">
                <a:solidFill>
                  <a:schemeClr val="dk1"/>
                </a:solidFill>
                <a:latin typeface="Roboto"/>
                <a:ea typeface="Roboto"/>
                <a:cs typeface="Roboto"/>
                <a:sym typeface="Roboto"/>
              </a:rPr>
              <a:t>$25,000 to $100,000+</a:t>
            </a:r>
            <a:endParaRPr sz="2400">
              <a:solidFill>
                <a:schemeClr val="dk1"/>
              </a:solidFill>
              <a:latin typeface="Roboto"/>
              <a:ea typeface="Roboto"/>
              <a:cs typeface="Roboto"/>
              <a:sym typeface="Roboto"/>
            </a:endParaRPr>
          </a:p>
          <a:p>
            <a:pPr marL="0" marR="0" lvl="0" indent="0" algn="ctr" rtl="0">
              <a:spcBef>
                <a:spcPts val="0"/>
              </a:spcBef>
              <a:spcAft>
                <a:spcPts val="0"/>
              </a:spcAft>
              <a:buNone/>
            </a:pPr>
            <a:r>
              <a:rPr lang="en-US" sz="2400">
                <a:solidFill>
                  <a:schemeClr val="dk1"/>
                </a:solidFill>
                <a:latin typeface="Roboto"/>
                <a:ea typeface="Roboto"/>
                <a:cs typeface="Roboto"/>
                <a:sym typeface="Roboto"/>
              </a:rPr>
              <a:t>Minimum Education Level</a:t>
            </a:r>
            <a:endParaRPr sz="2400" b="1">
              <a:solidFill>
                <a:schemeClr val="dk1"/>
              </a:solidFill>
              <a:latin typeface="Roboto"/>
              <a:ea typeface="Roboto"/>
              <a:cs typeface="Roboto"/>
              <a:sym typeface="Roboto"/>
            </a:endParaRPr>
          </a:p>
          <a:p>
            <a:pPr marL="0" marR="0" lvl="0" indent="0" algn="ctr" rtl="0">
              <a:spcBef>
                <a:spcPts val="0"/>
              </a:spcBef>
              <a:spcAft>
                <a:spcPts val="0"/>
              </a:spcAft>
              <a:buNone/>
            </a:pPr>
            <a:r>
              <a:rPr lang="en-US" sz="2400" b="1">
                <a:solidFill>
                  <a:schemeClr val="dk1"/>
                </a:solidFill>
                <a:latin typeface="Roboto"/>
                <a:ea typeface="Roboto"/>
                <a:cs typeface="Roboto"/>
                <a:sym typeface="Roboto"/>
              </a:rPr>
              <a:t>Bachelor's Degree</a:t>
            </a:r>
            <a:endParaRPr sz="2400">
              <a:solidFill>
                <a:schemeClr val="dk1"/>
              </a:solidFill>
              <a:latin typeface="Roboto"/>
              <a:ea typeface="Roboto"/>
              <a:cs typeface="Roboto"/>
              <a:sym typeface="Roboto"/>
            </a:endParaRPr>
          </a:p>
          <a:p>
            <a:pPr marL="0" marR="0" lvl="0" indent="0" algn="ctr" rtl="0">
              <a:spcBef>
                <a:spcPts val="0"/>
              </a:spcBef>
              <a:spcAft>
                <a:spcPts val="0"/>
              </a:spcAft>
              <a:buNone/>
            </a:pPr>
            <a:endParaRPr sz="2400">
              <a:solidFill>
                <a:schemeClr val="dk1"/>
              </a:solidFill>
              <a:latin typeface="Arial"/>
              <a:ea typeface="Arial"/>
              <a:cs typeface="Arial"/>
              <a:sym typeface="Arial"/>
            </a:endParaRPr>
          </a:p>
          <a:p>
            <a:pPr marL="0" marR="0" lvl="0" indent="0" algn="ctr" rtl="0">
              <a:spcBef>
                <a:spcPts val="0"/>
              </a:spcBef>
              <a:spcAft>
                <a:spcPts val="0"/>
              </a:spcAft>
              <a:buNone/>
            </a:pPr>
            <a:r>
              <a:rPr lang="en-US" sz="2400" b="1">
                <a:solidFill>
                  <a:schemeClr val="dk1"/>
                </a:solidFill>
                <a:latin typeface="Roboto"/>
                <a:ea typeface="Roboto"/>
                <a:cs typeface="Roboto"/>
                <a:sym typeface="Roboto"/>
              </a:rPr>
              <a:t>Personality Traits</a:t>
            </a:r>
            <a:endParaRPr sz="2400">
              <a:solidFill>
                <a:schemeClr val="dk1"/>
              </a:solidFill>
              <a:latin typeface="Roboto"/>
              <a:ea typeface="Roboto"/>
              <a:cs typeface="Roboto"/>
              <a:sym typeface="Roboto"/>
            </a:endParaRPr>
          </a:p>
          <a:p>
            <a:pPr marL="0" marR="0" lvl="0" indent="0" algn="ctr" rtl="0">
              <a:spcBef>
                <a:spcPts val="0"/>
              </a:spcBef>
              <a:spcAft>
                <a:spcPts val="0"/>
              </a:spcAft>
              <a:buNone/>
            </a:pPr>
            <a:r>
              <a:rPr lang="en-US" sz="2400">
                <a:solidFill>
                  <a:schemeClr val="dk1"/>
                </a:solidFill>
                <a:latin typeface="Roboto"/>
                <a:ea typeface="Roboto"/>
                <a:cs typeface="Roboto"/>
                <a:sym typeface="Roboto"/>
              </a:rPr>
              <a:t>Problem-Solving</a:t>
            </a:r>
            <a:endParaRPr/>
          </a:p>
          <a:p>
            <a:pPr marL="0" marR="0" lvl="0" indent="0" algn="ctr" rtl="0">
              <a:spcBef>
                <a:spcPts val="0"/>
              </a:spcBef>
              <a:spcAft>
                <a:spcPts val="0"/>
              </a:spcAft>
              <a:buNone/>
            </a:pPr>
            <a:r>
              <a:rPr lang="en-US" sz="2400">
                <a:solidFill>
                  <a:schemeClr val="dk1"/>
                </a:solidFill>
                <a:latin typeface="Roboto"/>
                <a:ea typeface="Roboto"/>
                <a:cs typeface="Roboto"/>
                <a:sym typeface="Roboto"/>
              </a:rPr>
              <a:t>Scientific</a:t>
            </a:r>
            <a:endParaRPr/>
          </a:p>
          <a:p>
            <a:pPr marL="0" marR="0" lvl="0" indent="0" algn="ctr" rtl="0">
              <a:spcBef>
                <a:spcPts val="0"/>
              </a:spcBef>
              <a:spcAft>
                <a:spcPts val="0"/>
              </a:spcAft>
              <a:buNone/>
            </a:pPr>
            <a:r>
              <a:rPr lang="en-US" sz="2400">
                <a:solidFill>
                  <a:schemeClr val="dk1"/>
                </a:solidFill>
                <a:latin typeface="Roboto"/>
                <a:ea typeface="Roboto"/>
                <a:cs typeface="Roboto"/>
                <a:sym typeface="Roboto"/>
              </a:rPr>
              <a:t>Technical</a:t>
            </a:r>
            <a:endParaRPr/>
          </a:p>
          <a:p>
            <a:pPr marL="0" marR="0" lvl="0" indent="0" algn="ctr" rtl="0">
              <a:spcBef>
                <a:spcPts val="0"/>
              </a:spcBef>
              <a:spcAft>
                <a:spcPts val="0"/>
              </a:spcAft>
              <a:buNone/>
            </a:pPr>
            <a:endParaRPr sz="2400">
              <a:solidFill>
                <a:schemeClr val="dk1"/>
              </a:solidFill>
              <a:latin typeface="Arial"/>
              <a:ea typeface="Arial"/>
              <a:cs typeface="Arial"/>
              <a:sym typeface="Arial"/>
            </a:endParaRPr>
          </a:p>
          <a:p>
            <a:pPr marL="0" marR="0" lvl="0" indent="0" algn="ctr" rtl="0">
              <a:spcBef>
                <a:spcPts val="0"/>
              </a:spcBef>
              <a:spcAft>
                <a:spcPts val="0"/>
              </a:spcAft>
              <a:buNone/>
            </a:pPr>
            <a:r>
              <a:rPr lang="en-US" sz="2400" b="1">
                <a:solidFill>
                  <a:schemeClr val="dk1"/>
                </a:solidFill>
                <a:latin typeface="Roboto"/>
                <a:ea typeface="Roboto"/>
                <a:cs typeface="Roboto"/>
                <a:sym typeface="Roboto"/>
              </a:rPr>
              <a:t>Career Ladder</a:t>
            </a:r>
            <a:endParaRPr sz="2400">
              <a:solidFill>
                <a:schemeClr val="dk1"/>
              </a:solidFill>
              <a:latin typeface="Roboto"/>
              <a:ea typeface="Roboto"/>
              <a:cs typeface="Roboto"/>
              <a:sym typeface="Roboto"/>
            </a:endParaRPr>
          </a:p>
          <a:p>
            <a:pPr marL="0" marR="0" lvl="0" indent="0" algn="ctr" rtl="0">
              <a:spcBef>
                <a:spcPts val="0"/>
              </a:spcBef>
              <a:spcAft>
                <a:spcPts val="0"/>
              </a:spcAft>
              <a:buNone/>
            </a:pPr>
            <a:r>
              <a:rPr lang="en-US" sz="2400">
                <a:solidFill>
                  <a:schemeClr val="dk1"/>
                </a:solidFill>
                <a:latin typeface="Roboto"/>
                <a:ea typeface="Roboto"/>
                <a:cs typeface="Roboto"/>
                <a:sym typeface="Roboto"/>
              </a:rPr>
              <a:t>Project Manager</a:t>
            </a:r>
            <a:endParaRPr/>
          </a:p>
          <a:p>
            <a:pPr marL="0" marR="0" lvl="0" indent="0" algn="ctr" rtl="0">
              <a:spcBef>
                <a:spcPts val="0"/>
              </a:spcBef>
              <a:spcAft>
                <a:spcPts val="0"/>
              </a:spcAft>
              <a:buNone/>
            </a:pPr>
            <a:r>
              <a:rPr lang="en-US" sz="2400">
                <a:solidFill>
                  <a:schemeClr val="dk1"/>
                </a:solidFill>
                <a:latin typeface="Roboto"/>
                <a:ea typeface="Roboto"/>
                <a:cs typeface="Roboto"/>
                <a:sym typeface="Roboto"/>
              </a:rPr>
              <a:t>  </a:t>
            </a:r>
            <a:endParaRPr/>
          </a:p>
          <a:p>
            <a:pPr marL="0" marR="0" lvl="0" indent="0" algn="ctr" rtl="0">
              <a:spcBef>
                <a:spcPts val="0"/>
              </a:spcBef>
              <a:spcAft>
                <a:spcPts val="0"/>
              </a:spcAft>
              <a:buNone/>
            </a:pPr>
            <a:r>
              <a:rPr lang="en-US" sz="2400">
                <a:solidFill>
                  <a:schemeClr val="dk1"/>
                </a:solidFill>
                <a:latin typeface="Roboto"/>
                <a:ea typeface="Roboto"/>
                <a:cs typeface="Roboto"/>
                <a:sym typeface="Roboto"/>
              </a:rPr>
              <a:t>Biometric Systems Engineer</a:t>
            </a:r>
            <a:endParaRPr/>
          </a:p>
          <a:p>
            <a:pPr marL="0" marR="0" lvl="0" indent="0" algn="ctr" rtl="0">
              <a:spcBef>
                <a:spcPts val="0"/>
              </a:spcBef>
              <a:spcAft>
                <a:spcPts val="0"/>
              </a:spcAft>
              <a:buNone/>
            </a:pPr>
            <a:r>
              <a:rPr lang="en-US" sz="2400">
                <a:solidFill>
                  <a:schemeClr val="dk1"/>
                </a:solidFill>
                <a:latin typeface="Roboto"/>
                <a:ea typeface="Roboto"/>
                <a:cs typeface="Roboto"/>
                <a:sym typeface="Roboto"/>
              </a:rPr>
              <a:t>  </a:t>
            </a:r>
            <a:endParaRPr/>
          </a:p>
          <a:p>
            <a:pPr marL="0" marR="0" lvl="0" indent="0" algn="ctr" rtl="0">
              <a:spcBef>
                <a:spcPts val="0"/>
              </a:spcBef>
              <a:spcAft>
                <a:spcPts val="0"/>
              </a:spcAft>
              <a:buNone/>
            </a:pPr>
            <a:r>
              <a:rPr lang="en-US" sz="2400">
                <a:solidFill>
                  <a:schemeClr val="dk1"/>
                </a:solidFill>
                <a:latin typeface="Roboto"/>
                <a:ea typeface="Roboto"/>
                <a:cs typeface="Roboto"/>
                <a:sym typeface="Roboto"/>
              </a:rPr>
              <a:t>Biometric Systems Technician</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167" descr="5 Thank-You Letters to Send to People in Your Network Who Matter ..."/>
          <p:cNvPicPr preferRelativeResize="0"/>
          <p:nvPr/>
        </p:nvPicPr>
        <p:blipFill rotWithShape="1">
          <a:blip r:embed="rId3">
            <a:alphaModFix/>
          </a:blip>
          <a:srcRect/>
          <a:stretch/>
        </p:blipFill>
        <p:spPr>
          <a:xfrm>
            <a:off x="720839" y="1600200"/>
            <a:ext cx="7913715" cy="3200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p:nvPr/>
        </p:nvSpPr>
        <p:spPr>
          <a:xfrm>
            <a:off x="0" y="555075"/>
            <a:ext cx="9006600" cy="596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500" b="1">
                <a:solidFill>
                  <a:schemeClr val="dk1"/>
                </a:solidFill>
                <a:latin typeface="Algerian"/>
                <a:ea typeface="Algerian"/>
                <a:cs typeface="Algerian"/>
                <a:sym typeface="Algerian"/>
              </a:rPr>
              <a:t>What is MFA?</a:t>
            </a:r>
            <a:endParaRPr sz="3500" b="1">
              <a:solidFill>
                <a:schemeClr val="dk1"/>
              </a:solidFill>
              <a:latin typeface="Algerian"/>
              <a:ea typeface="Algerian"/>
              <a:cs typeface="Algerian"/>
              <a:sym typeface="Algerian"/>
            </a:endParaRPr>
          </a:p>
          <a:p>
            <a:pPr marL="914400" lvl="0" indent="-514350" algn="just" rtl="0">
              <a:lnSpc>
                <a:spcPct val="150000"/>
              </a:lnSpc>
              <a:spcBef>
                <a:spcPts val="0"/>
              </a:spcBef>
              <a:spcAft>
                <a:spcPts val="0"/>
              </a:spcAft>
              <a:buClr>
                <a:schemeClr val="dk1"/>
              </a:buClr>
              <a:buSzPts val="4500"/>
              <a:buFont typeface="Times New Roman"/>
              <a:buChar char="❖"/>
            </a:pPr>
            <a:r>
              <a:rPr lang="en-US" sz="3700">
                <a:solidFill>
                  <a:schemeClr val="dk1"/>
                </a:solidFill>
                <a:latin typeface="Times New Roman"/>
                <a:ea typeface="Times New Roman"/>
                <a:cs typeface="Times New Roman"/>
                <a:sym typeface="Times New Roman"/>
              </a:rPr>
              <a:t>Multi Factor Authentication</a:t>
            </a:r>
            <a:endParaRPr sz="3700">
              <a:solidFill>
                <a:schemeClr val="dk1"/>
              </a:solidFill>
              <a:latin typeface="Times New Roman"/>
              <a:ea typeface="Times New Roman"/>
              <a:cs typeface="Times New Roman"/>
              <a:sym typeface="Times New Roman"/>
            </a:endParaRPr>
          </a:p>
          <a:p>
            <a:pPr marL="914400" lvl="0" indent="-514350" algn="just" rtl="0">
              <a:lnSpc>
                <a:spcPct val="150000"/>
              </a:lnSpc>
              <a:spcBef>
                <a:spcPts val="0"/>
              </a:spcBef>
              <a:spcAft>
                <a:spcPts val="0"/>
              </a:spcAft>
              <a:buClr>
                <a:schemeClr val="dk1"/>
              </a:buClr>
              <a:buSzPts val="4500"/>
              <a:buChar char="❖"/>
            </a:pPr>
            <a:r>
              <a:rPr lang="en-US" sz="3700">
                <a:solidFill>
                  <a:schemeClr val="dk1"/>
                </a:solidFill>
                <a:latin typeface="Times New Roman"/>
                <a:ea typeface="Times New Roman"/>
                <a:cs typeface="Times New Roman"/>
                <a:sym typeface="Times New Roman"/>
              </a:rPr>
              <a:t>MFA creates </a:t>
            </a:r>
            <a:r>
              <a:rPr lang="en-US" sz="3700" b="1">
                <a:solidFill>
                  <a:srgbClr val="3C78D8"/>
                </a:solidFill>
                <a:latin typeface="Times New Roman"/>
                <a:ea typeface="Times New Roman"/>
                <a:cs typeface="Times New Roman"/>
                <a:sym typeface="Times New Roman"/>
              </a:rPr>
              <a:t>multiple layers of security</a:t>
            </a:r>
            <a:r>
              <a:rPr lang="en-US" sz="3700">
                <a:solidFill>
                  <a:schemeClr val="dk1"/>
                </a:solidFill>
                <a:latin typeface="Times New Roman"/>
                <a:ea typeface="Times New Roman"/>
                <a:cs typeface="Times New Roman"/>
                <a:sym typeface="Times New Roman"/>
              </a:rPr>
              <a:t> to help </a:t>
            </a:r>
            <a:r>
              <a:rPr lang="en-US" sz="3700" b="1">
                <a:solidFill>
                  <a:srgbClr val="3C78D8"/>
                </a:solidFill>
                <a:latin typeface="Times New Roman"/>
                <a:ea typeface="Times New Roman"/>
                <a:cs typeface="Times New Roman"/>
                <a:sym typeface="Times New Roman"/>
              </a:rPr>
              <a:t>increase the confidence</a:t>
            </a:r>
            <a:r>
              <a:rPr lang="en-US" sz="3700">
                <a:solidFill>
                  <a:schemeClr val="dk1"/>
                </a:solidFill>
                <a:latin typeface="Times New Roman"/>
                <a:ea typeface="Times New Roman"/>
                <a:cs typeface="Times New Roman"/>
                <a:sym typeface="Times New Roman"/>
              </a:rPr>
              <a:t> that the user requesting access is actually who they claim to be</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8"/>
          <p:cNvPicPr preferRelativeResize="0"/>
          <p:nvPr/>
        </p:nvPicPr>
        <p:blipFill>
          <a:blip r:embed="rId3">
            <a:alphaModFix/>
          </a:blip>
          <a:stretch>
            <a:fillRect/>
          </a:stretch>
        </p:blipFill>
        <p:spPr>
          <a:xfrm>
            <a:off x="195163" y="465550"/>
            <a:ext cx="8753675" cy="5497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p:nvPr/>
        </p:nvSpPr>
        <p:spPr>
          <a:xfrm>
            <a:off x="0" y="0"/>
            <a:ext cx="9006600" cy="137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100" b="1">
                <a:solidFill>
                  <a:schemeClr val="dk1"/>
                </a:solidFill>
                <a:latin typeface="Algerian"/>
                <a:ea typeface="Algerian"/>
                <a:cs typeface="Algerian"/>
                <a:sym typeface="Algerian"/>
              </a:rPr>
              <a:t/>
            </a:r>
            <a:br>
              <a:rPr lang="en-US" sz="3100" b="1">
                <a:solidFill>
                  <a:schemeClr val="dk1"/>
                </a:solidFill>
                <a:latin typeface="Algerian"/>
                <a:ea typeface="Algerian"/>
                <a:cs typeface="Algerian"/>
                <a:sym typeface="Algerian"/>
              </a:rPr>
            </a:br>
            <a:r>
              <a:rPr lang="en-US" sz="3100" b="1">
                <a:solidFill>
                  <a:schemeClr val="dk1"/>
                </a:solidFill>
                <a:latin typeface="Algerian"/>
                <a:ea typeface="Algerian"/>
                <a:cs typeface="Algerian"/>
                <a:sym typeface="Algerian"/>
              </a:rPr>
              <a:t>How does Multi-Factor Authentication work?</a:t>
            </a:r>
            <a:endParaRPr sz="3100" b="1">
              <a:solidFill>
                <a:schemeClr val="dk1"/>
              </a:solidFill>
              <a:latin typeface="Algerian"/>
              <a:ea typeface="Algerian"/>
              <a:cs typeface="Algerian"/>
              <a:sym typeface="Algerian"/>
            </a:endParaRPr>
          </a:p>
          <a:p>
            <a:pPr marL="914400" lvl="0" indent="-393700" algn="l" rtl="0">
              <a:lnSpc>
                <a:spcPct val="115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Security system that verifies a user’s identity by requiring multiple credentials</a:t>
            </a:r>
            <a:endParaRPr sz="2600">
              <a:solidFill>
                <a:schemeClr val="dk1"/>
              </a:solidFill>
              <a:latin typeface="Times New Roman"/>
              <a:ea typeface="Times New Roman"/>
              <a:cs typeface="Times New Roman"/>
              <a:sym typeface="Times New Roman"/>
            </a:endParaRPr>
          </a:p>
          <a:p>
            <a:pPr marL="914400" lvl="0" indent="-393700" algn="l" rtl="0">
              <a:lnSpc>
                <a:spcPct val="115000"/>
              </a:lnSpc>
              <a:spcBef>
                <a:spcPts val="0"/>
              </a:spcBef>
              <a:spcAft>
                <a:spcPts val="0"/>
              </a:spcAft>
              <a:buSzPts val="2600"/>
              <a:buFont typeface="Times New Roman"/>
              <a:buChar char="❖"/>
            </a:pPr>
            <a:r>
              <a:rPr lang="en-US" sz="2600">
                <a:solidFill>
                  <a:schemeClr val="dk1"/>
                </a:solidFill>
                <a:latin typeface="Times New Roman"/>
                <a:ea typeface="Times New Roman"/>
                <a:cs typeface="Times New Roman"/>
                <a:sym typeface="Times New Roman"/>
              </a:rPr>
              <a:t>Critical component of Identity and Access Management (IAM)</a:t>
            </a:r>
            <a:endParaRPr sz="2600">
              <a:solidFill>
                <a:schemeClr val="dk1"/>
              </a:solidFill>
              <a:latin typeface="Times New Roman"/>
              <a:ea typeface="Times New Roman"/>
              <a:cs typeface="Times New Roman"/>
              <a:sym typeface="Times New Roman"/>
            </a:endParaRPr>
          </a:p>
          <a:p>
            <a:pPr marL="914400" lvl="0" indent="-393700" algn="l" rtl="0">
              <a:lnSpc>
                <a:spcPct val="115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Rather than just asking for a username and password</a:t>
            </a:r>
            <a:endParaRPr sz="2600">
              <a:solidFill>
                <a:schemeClr val="dk1"/>
              </a:solidFill>
              <a:latin typeface="Times New Roman"/>
              <a:ea typeface="Times New Roman"/>
              <a:cs typeface="Times New Roman"/>
              <a:sym typeface="Times New Roman"/>
            </a:endParaRPr>
          </a:p>
          <a:p>
            <a:pPr marL="914400" lvl="0" indent="-393700" algn="l" rtl="0">
              <a:lnSpc>
                <a:spcPct val="115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MFA requires other—additional—credentials</a:t>
            </a:r>
            <a:endParaRPr sz="2600">
              <a:solidFill>
                <a:schemeClr val="dk1"/>
              </a:solidFill>
              <a:latin typeface="Times New Roman"/>
              <a:ea typeface="Times New Roman"/>
              <a:cs typeface="Times New Roman"/>
              <a:sym typeface="Times New Roman"/>
            </a:endParaRPr>
          </a:p>
          <a:p>
            <a:pPr marL="2743200" lvl="0" indent="-393700" algn="l" rtl="0">
              <a:lnSpc>
                <a:spcPct val="115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 a code from the user’s smartphone</a:t>
            </a:r>
            <a:endParaRPr sz="2600">
              <a:solidFill>
                <a:schemeClr val="dk1"/>
              </a:solidFill>
              <a:latin typeface="Times New Roman"/>
              <a:ea typeface="Times New Roman"/>
              <a:cs typeface="Times New Roman"/>
              <a:sym typeface="Times New Roman"/>
            </a:endParaRPr>
          </a:p>
          <a:p>
            <a:pPr marL="2743200" lvl="0" indent="-393700" algn="l" rtl="0">
              <a:lnSpc>
                <a:spcPct val="115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 the answer to a security question</a:t>
            </a:r>
            <a:endParaRPr sz="2600">
              <a:solidFill>
                <a:schemeClr val="dk1"/>
              </a:solidFill>
              <a:latin typeface="Times New Roman"/>
              <a:ea typeface="Times New Roman"/>
              <a:cs typeface="Times New Roman"/>
              <a:sym typeface="Times New Roman"/>
            </a:endParaRPr>
          </a:p>
          <a:p>
            <a:pPr marL="2743200" lvl="0" indent="-393700" algn="l" rtl="0">
              <a:lnSpc>
                <a:spcPct val="115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 a fingerprint</a:t>
            </a:r>
            <a:endParaRPr sz="2600">
              <a:solidFill>
                <a:schemeClr val="dk1"/>
              </a:solidFill>
              <a:latin typeface="Times New Roman"/>
              <a:ea typeface="Times New Roman"/>
              <a:cs typeface="Times New Roman"/>
              <a:sym typeface="Times New Roman"/>
            </a:endParaRPr>
          </a:p>
          <a:p>
            <a:pPr marL="2743200" lvl="0" indent="-393700" algn="l" rtl="0">
              <a:lnSpc>
                <a:spcPct val="115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 facial recognition</a:t>
            </a:r>
            <a:endParaRPr sz="2600">
              <a:solidFill>
                <a:schemeClr val="dk1"/>
              </a:solidFill>
              <a:latin typeface="Times New Roman"/>
              <a:ea typeface="Times New Roman"/>
              <a:cs typeface="Times New Roman"/>
              <a:sym typeface="Times New Roman"/>
            </a:endParaRPr>
          </a:p>
          <a:p>
            <a:pPr marL="914400" lvl="0" indent="-393700" algn="l" rtl="0">
              <a:lnSpc>
                <a:spcPct val="115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Effective way to provide enhanced security</a:t>
            </a:r>
            <a:endParaRPr sz="26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4"/>
          <p:cNvPicPr preferRelativeResize="0"/>
          <p:nvPr/>
        </p:nvPicPr>
        <p:blipFill>
          <a:blip r:embed="rId3">
            <a:alphaModFix/>
          </a:blip>
          <a:stretch>
            <a:fillRect/>
          </a:stretch>
        </p:blipFill>
        <p:spPr>
          <a:xfrm>
            <a:off x="152400" y="152400"/>
            <a:ext cx="8839199" cy="55082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p:nvPr/>
        </p:nvSpPr>
        <p:spPr>
          <a:xfrm>
            <a:off x="0" y="0"/>
            <a:ext cx="8630700" cy="646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900" b="1">
              <a:solidFill>
                <a:schemeClr val="dk1"/>
              </a:solidFill>
              <a:latin typeface="Algerian"/>
              <a:ea typeface="Algerian"/>
              <a:cs typeface="Algerian"/>
              <a:sym typeface="Algerian"/>
            </a:endParaRPr>
          </a:p>
          <a:p>
            <a:pPr marL="0" lvl="0" indent="0" algn="l" rtl="0">
              <a:lnSpc>
                <a:spcPct val="115000"/>
              </a:lnSpc>
              <a:spcBef>
                <a:spcPts val="0"/>
              </a:spcBef>
              <a:spcAft>
                <a:spcPts val="0"/>
              </a:spcAft>
              <a:buNone/>
            </a:pPr>
            <a:endParaRPr sz="2900" b="1">
              <a:solidFill>
                <a:schemeClr val="dk1"/>
              </a:solidFill>
              <a:latin typeface="Algerian"/>
              <a:ea typeface="Algerian"/>
              <a:cs typeface="Algerian"/>
              <a:sym typeface="Algerian"/>
            </a:endParaRPr>
          </a:p>
          <a:p>
            <a:pPr marL="0" lvl="0" indent="0" algn="l" rtl="0">
              <a:lnSpc>
                <a:spcPct val="115000"/>
              </a:lnSpc>
              <a:spcBef>
                <a:spcPts val="0"/>
              </a:spcBef>
              <a:spcAft>
                <a:spcPts val="0"/>
              </a:spcAft>
              <a:buNone/>
            </a:pPr>
            <a:r>
              <a:rPr lang="en-US" sz="2900" b="1">
                <a:solidFill>
                  <a:schemeClr val="dk1"/>
                </a:solidFill>
                <a:latin typeface="Algerian"/>
                <a:ea typeface="Algerian"/>
                <a:cs typeface="Algerian"/>
                <a:sym typeface="Algerian"/>
              </a:rPr>
              <a:t>Traditional usernames and passwords</a:t>
            </a:r>
            <a:endParaRPr sz="2900" b="1">
              <a:solidFill>
                <a:schemeClr val="dk1"/>
              </a:solidFill>
              <a:latin typeface="Algerian"/>
              <a:ea typeface="Algerian"/>
              <a:cs typeface="Algerian"/>
              <a:sym typeface="Algerian"/>
            </a:endParaRPr>
          </a:p>
          <a:p>
            <a:pPr marL="0" lvl="0" indent="0" algn="l" rtl="0">
              <a:lnSpc>
                <a:spcPct val="115000"/>
              </a:lnSpc>
              <a:spcBef>
                <a:spcPts val="0"/>
              </a:spcBef>
              <a:spcAft>
                <a:spcPts val="0"/>
              </a:spcAft>
              <a:buNone/>
            </a:pPr>
            <a:endParaRPr sz="3900" b="1">
              <a:solidFill>
                <a:schemeClr val="dk1"/>
              </a:solidFill>
              <a:latin typeface="Algerian"/>
              <a:ea typeface="Algerian"/>
              <a:cs typeface="Algerian"/>
              <a:sym typeface="Algerian"/>
            </a:endParaRPr>
          </a:p>
          <a:p>
            <a:pPr marL="1371600" lvl="0" indent="-450850" algn="l" rtl="0">
              <a:lnSpc>
                <a:spcPct val="150000"/>
              </a:lnSpc>
              <a:spcBef>
                <a:spcPts val="0"/>
              </a:spcBef>
              <a:spcAft>
                <a:spcPts val="0"/>
              </a:spcAft>
              <a:buClr>
                <a:schemeClr val="dk1"/>
              </a:buClr>
              <a:buSzPts val="3500"/>
              <a:buFont typeface="Calibri"/>
              <a:buChar char="❖"/>
            </a:pPr>
            <a:r>
              <a:rPr lang="en-US" sz="3500" b="1">
                <a:solidFill>
                  <a:schemeClr val="dk1"/>
                </a:solidFill>
                <a:latin typeface="Calibri"/>
                <a:ea typeface="Calibri"/>
                <a:cs typeface="Calibri"/>
                <a:sym typeface="Calibri"/>
              </a:rPr>
              <a:t> </a:t>
            </a:r>
            <a:r>
              <a:rPr lang="en-US" sz="3500" b="1">
                <a:solidFill>
                  <a:schemeClr val="dk1"/>
                </a:solidFill>
                <a:latin typeface="Times New Roman"/>
                <a:ea typeface="Times New Roman"/>
                <a:cs typeface="Times New Roman"/>
                <a:sym typeface="Times New Roman"/>
              </a:rPr>
              <a:t> </a:t>
            </a:r>
            <a:r>
              <a:rPr lang="en-US" sz="3500">
                <a:solidFill>
                  <a:schemeClr val="dk1"/>
                </a:solidFill>
                <a:latin typeface="Times New Roman"/>
                <a:ea typeface="Times New Roman"/>
                <a:cs typeface="Times New Roman"/>
                <a:sym typeface="Times New Roman"/>
              </a:rPr>
              <a:t>Can be stolen</a:t>
            </a:r>
            <a:endParaRPr sz="3500">
              <a:solidFill>
                <a:schemeClr val="dk1"/>
              </a:solidFill>
              <a:latin typeface="Times New Roman"/>
              <a:ea typeface="Times New Roman"/>
              <a:cs typeface="Times New Roman"/>
              <a:sym typeface="Times New Roman"/>
            </a:endParaRPr>
          </a:p>
          <a:p>
            <a:pPr marL="1371600" lvl="0" indent="-450850" algn="l" rtl="0">
              <a:lnSpc>
                <a:spcPct val="150000"/>
              </a:lnSpc>
              <a:spcBef>
                <a:spcPts val="0"/>
              </a:spcBef>
              <a:spcAft>
                <a:spcPts val="0"/>
              </a:spcAft>
              <a:buSzPts val="3500"/>
              <a:buFont typeface="Times New Roman"/>
              <a:buChar char="❖"/>
            </a:pPr>
            <a:r>
              <a:rPr lang="en-US" sz="3500">
                <a:solidFill>
                  <a:schemeClr val="dk1"/>
                </a:solidFill>
                <a:latin typeface="Times New Roman"/>
                <a:ea typeface="Times New Roman"/>
                <a:cs typeface="Times New Roman"/>
                <a:sym typeface="Times New Roman"/>
              </a:rPr>
              <a:t>  Increasingly more vulnerable to brute force attacks</a:t>
            </a:r>
            <a:endParaRPr sz="35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p:nvPr/>
        </p:nvSpPr>
        <p:spPr>
          <a:xfrm>
            <a:off x="0" y="0"/>
            <a:ext cx="8935200" cy="678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400" b="1">
                <a:solidFill>
                  <a:schemeClr val="dk1"/>
                </a:solidFill>
                <a:latin typeface="Algerian"/>
                <a:ea typeface="Algerian"/>
                <a:cs typeface="Algerian"/>
                <a:sym typeface="Algerian"/>
              </a:rPr>
              <a:t>Examples of elements used in Multi-Factor Authentication</a:t>
            </a:r>
            <a:r>
              <a:rPr lang="en-US" sz="3800" b="1">
                <a:solidFill>
                  <a:schemeClr val="dk1"/>
                </a:solidFill>
                <a:latin typeface="Algerian"/>
                <a:ea typeface="Algerian"/>
                <a:cs typeface="Algerian"/>
                <a:sym typeface="Algerian"/>
              </a:rPr>
              <a:t> </a:t>
            </a:r>
            <a:endParaRPr sz="3800" b="1">
              <a:solidFill>
                <a:schemeClr val="dk1"/>
              </a:solidFill>
              <a:latin typeface="Algerian"/>
              <a:ea typeface="Algerian"/>
              <a:cs typeface="Algerian"/>
              <a:sym typeface="Algerian"/>
            </a:endParaRPr>
          </a:p>
          <a:p>
            <a:pPr marL="0" lvl="0" indent="0" algn="l" rtl="0">
              <a:lnSpc>
                <a:spcPct val="115000"/>
              </a:lnSpc>
              <a:spcBef>
                <a:spcPts val="0"/>
              </a:spcBef>
              <a:spcAft>
                <a:spcPts val="0"/>
              </a:spcAft>
              <a:buNone/>
            </a:pPr>
            <a:endParaRPr sz="3800" b="1">
              <a:solidFill>
                <a:schemeClr val="dk1"/>
              </a:solidFill>
              <a:latin typeface="Algerian"/>
              <a:ea typeface="Algerian"/>
              <a:cs typeface="Algerian"/>
              <a:sym typeface="Algerian"/>
            </a:endParaRPr>
          </a:p>
          <a:p>
            <a:pPr marL="1371600" lvl="0" indent="-387350" algn="l" rtl="0">
              <a:lnSpc>
                <a:spcPct val="150000"/>
              </a:lnSpc>
              <a:spcBef>
                <a:spcPts val="0"/>
              </a:spcBef>
              <a:spcAft>
                <a:spcPts val="0"/>
              </a:spcAft>
              <a:buClr>
                <a:schemeClr val="dk1"/>
              </a:buClr>
              <a:buSzPts val="2500"/>
              <a:buFont typeface="Times New Roman"/>
              <a:buChar char="❖"/>
            </a:pPr>
            <a:r>
              <a:rPr lang="en-US" sz="2500">
                <a:solidFill>
                  <a:schemeClr val="dk1"/>
                </a:solidFill>
                <a:latin typeface="Times New Roman"/>
                <a:ea typeface="Times New Roman"/>
                <a:cs typeface="Times New Roman"/>
                <a:sym typeface="Times New Roman"/>
              </a:rPr>
              <a:t>Codes generated by smartphone apps</a:t>
            </a:r>
            <a:endParaRPr sz="2500">
              <a:solidFill>
                <a:schemeClr val="dk1"/>
              </a:solidFill>
              <a:latin typeface="Times New Roman"/>
              <a:ea typeface="Times New Roman"/>
              <a:cs typeface="Times New Roman"/>
              <a:sym typeface="Times New Roman"/>
            </a:endParaRPr>
          </a:p>
          <a:p>
            <a:pPr marL="1371600" lvl="0" indent="-387350" algn="l" rtl="0">
              <a:lnSpc>
                <a:spcPct val="150000"/>
              </a:lnSpc>
              <a:spcBef>
                <a:spcPts val="0"/>
              </a:spcBef>
              <a:spcAft>
                <a:spcPts val="0"/>
              </a:spcAft>
              <a:buClr>
                <a:schemeClr val="dk1"/>
              </a:buClr>
              <a:buSzPts val="2500"/>
              <a:buFont typeface="Times New Roman"/>
              <a:buChar char="❖"/>
            </a:pPr>
            <a:r>
              <a:rPr lang="en-US" sz="2500">
                <a:solidFill>
                  <a:schemeClr val="dk1"/>
                </a:solidFill>
                <a:latin typeface="Times New Roman"/>
                <a:ea typeface="Times New Roman"/>
                <a:cs typeface="Times New Roman"/>
                <a:sym typeface="Times New Roman"/>
              </a:rPr>
              <a:t>Soft tokens, certificates</a:t>
            </a:r>
            <a:endParaRPr sz="2500">
              <a:solidFill>
                <a:schemeClr val="dk1"/>
              </a:solidFill>
              <a:latin typeface="Times New Roman"/>
              <a:ea typeface="Times New Roman"/>
              <a:cs typeface="Times New Roman"/>
              <a:sym typeface="Times New Roman"/>
            </a:endParaRPr>
          </a:p>
          <a:p>
            <a:pPr marL="1371600" lvl="0" indent="-387350" algn="l" rtl="0">
              <a:lnSpc>
                <a:spcPct val="150000"/>
              </a:lnSpc>
              <a:spcBef>
                <a:spcPts val="0"/>
              </a:spcBef>
              <a:spcAft>
                <a:spcPts val="0"/>
              </a:spcAft>
              <a:buClr>
                <a:schemeClr val="dk1"/>
              </a:buClr>
              <a:buSzPts val="2500"/>
              <a:buFont typeface="Times New Roman"/>
              <a:buChar char="❖"/>
            </a:pPr>
            <a:r>
              <a:rPr lang="en-US" sz="2500">
                <a:solidFill>
                  <a:schemeClr val="dk1"/>
                </a:solidFill>
                <a:latin typeface="Times New Roman"/>
                <a:ea typeface="Times New Roman"/>
                <a:cs typeface="Times New Roman"/>
                <a:sym typeface="Times New Roman"/>
              </a:rPr>
              <a:t>Fingerprints</a:t>
            </a:r>
            <a:endParaRPr sz="2500">
              <a:solidFill>
                <a:schemeClr val="dk1"/>
              </a:solidFill>
              <a:latin typeface="Times New Roman"/>
              <a:ea typeface="Times New Roman"/>
              <a:cs typeface="Times New Roman"/>
              <a:sym typeface="Times New Roman"/>
            </a:endParaRPr>
          </a:p>
          <a:p>
            <a:pPr marL="1371600" lvl="0" indent="-387350" algn="l" rtl="0">
              <a:lnSpc>
                <a:spcPct val="150000"/>
              </a:lnSpc>
              <a:spcBef>
                <a:spcPts val="0"/>
              </a:spcBef>
              <a:spcAft>
                <a:spcPts val="0"/>
              </a:spcAft>
              <a:buClr>
                <a:schemeClr val="dk1"/>
              </a:buClr>
              <a:buSzPts val="2500"/>
              <a:buFont typeface="Times New Roman"/>
              <a:buChar char="❖"/>
            </a:pPr>
            <a:r>
              <a:rPr lang="en-US" sz="2500">
                <a:solidFill>
                  <a:schemeClr val="dk1"/>
                </a:solidFill>
                <a:latin typeface="Times New Roman"/>
                <a:ea typeface="Times New Roman"/>
                <a:cs typeface="Times New Roman"/>
                <a:sym typeface="Times New Roman"/>
              </a:rPr>
              <a:t>Codes sent to an email address</a:t>
            </a:r>
            <a:endParaRPr sz="2500">
              <a:solidFill>
                <a:schemeClr val="dk1"/>
              </a:solidFill>
              <a:latin typeface="Times New Roman"/>
              <a:ea typeface="Times New Roman"/>
              <a:cs typeface="Times New Roman"/>
              <a:sym typeface="Times New Roman"/>
            </a:endParaRPr>
          </a:p>
          <a:p>
            <a:pPr marL="1371600" lvl="0" indent="-387350" algn="l" rtl="0">
              <a:lnSpc>
                <a:spcPct val="150000"/>
              </a:lnSpc>
              <a:spcBef>
                <a:spcPts val="0"/>
              </a:spcBef>
              <a:spcAft>
                <a:spcPts val="0"/>
              </a:spcAft>
              <a:buClr>
                <a:schemeClr val="dk1"/>
              </a:buClr>
              <a:buSzPts val="2500"/>
              <a:buFont typeface="Times New Roman"/>
              <a:buChar char="❖"/>
            </a:pPr>
            <a:r>
              <a:rPr lang="en-US" sz="2500">
                <a:solidFill>
                  <a:schemeClr val="dk1"/>
                </a:solidFill>
                <a:latin typeface="Times New Roman"/>
                <a:ea typeface="Times New Roman"/>
                <a:cs typeface="Times New Roman"/>
                <a:sym typeface="Times New Roman"/>
              </a:rPr>
              <a:t>Facial recognition</a:t>
            </a:r>
            <a:endParaRPr sz="2500">
              <a:solidFill>
                <a:schemeClr val="dk1"/>
              </a:solidFill>
              <a:latin typeface="Times New Roman"/>
              <a:ea typeface="Times New Roman"/>
              <a:cs typeface="Times New Roman"/>
              <a:sym typeface="Times New Roman"/>
            </a:endParaRPr>
          </a:p>
          <a:p>
            <a:pPr marL="1371600" lvl="0" indent="-387350" algn="l" rtl="0">
              <a:lnSpc>
                <a:spcPct val="150000"/>
              </a:lnSpc>
              <a:spcBef>
                <a:spcPts val="0"/>
              </a:spcBef>
              <a:spcAft>
                <a:spcPts val="0"/>
              </a:spcAft>
              <a:buClr>
                <a:schemeClr val="dk1"/>
              </a:buClr>
              <a:buSzPts val="2500"/>
              <a:buFont typeface="Times New Roman"/>
              <a:buChar char="❖"/>
            </a:pPr>
            <a:r>
              <a:rPr lang="en-US" sz="2500">
                <a:solidFill>
                  <a:schemeClr val="dk1"/>
                </a:solidFill>
                <a:latin typeface="Times New Roman"/>
                <a:ea typeface="Times New Roman"/>
                <a:cs typeface="Times New Roman"/>
                <a:sym typeface="Times New Roman"/>
              </a:rPr>
              <a:t>Retina or iris scanning</a:t>
            </a:r>
            <a:endParaRPr sz="2500">
              <a:solidFill>
                <a:schemeClr val="dk1"/>
              </a:solidFill>
              <a:latin typeface="Times New Roman"/>
              <a:ea typeface="Times New Roman"/>
              <a:cs typeface="Times New Roman"/>
              <a:sym typeface="Times New Roman"/>
            </a:endParaRPr>
          </a:p>
          <a:p>
            <a:pPr marL="1371600" lvl="0" indent="-387350" algn="l" rtl="0">
              <a:lnSpc>
                <a:spcPct val="150000"/>
              </a:lnSpc>
              <a:spcBef>
                <a:spcPts val="0"/>
              </a:spcBef>
              <a:spcAft>
                <a:spcPts val="0"/>
              </a:spcAft>
              <a:buClr>
                <a:schemeClr val="dk1"/>
              </a:buClr>
              <a:buSzPts val="2500"/>
              <a:buFont typeface="Times New Roman"/>
              <a:buChar char="❖"/>
            </a:pPr>
            <a:r>
              <a:rPr lang="en-US" sz="2500">
                <a:solidFill>
                  <a:schemeClr val="dk1"/>
                </a:solidFill>
                <a:latin typeface="Times New Roman"/>
                <a:ea typeface="Times New Roman"/>
                <a:cs typeface="Times New Roman"/>
                <a:sym typeface="Times New Roman"/>
              </a:rPr>
              <a:t>Behavioral analysis</a:t>
            </a:r>
            <a:endParaRPr sz="2500">
              <a:solidFill>
                <a:schemeClr val="dk1"/>
              </a:solidFill>
              <a:latin typeface="Times New Roman"/>
              <a:ea typeface="Times New Roman"/>
              <a:cs typeface="Times New Roman"/>
              <a:sym typeface="Times New Roman"/>
            </a:endParaRPr>
          </a:p>
          <a:p>
            <a:pPr marL="1371600" lvl="0" indent="-387350" algn="l" rtl="0">
              <a:lnSpc>
                <a:spcPct val="150000"/>
              </a:lnSpc>
              <a:spcBef>
                <a:spcPts val="0"/>
              </a:spcBef>
              <a:spcAft>
                <a:spcPts val="0"/>
              </a:spcAft>
              <a:buClr>
                <a:schemeClr val="dk1"/>
              </a:buClr>
              <a:buSzPts val="2500"/>
              <a:buFont typeface="Times New Roman"/>
              <a:buChar char="❖"/>
            </a:pPr>
            <a:r>
              <a:rPr lang="en-US" sz="2500">
                <a:solidFill>
                  <a:schemeClr val="dk1"/>
                </a:solidFill>
                <a:latin typeface="Times New Roman"/>
                <a:ea typeface="Times New Roman"/>
                <a:cs typeface="Times New Roman"/>
                <a:sym typeface="Times New Roman"/>
              </a:rPr>
              <a:t>Answers to personal security questions</a:t>
            </a:r>
            <a:endParaRPr sz="2500">
              <a:solidFill>
                <a:schemeClr val="dk1"/>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p:nvPr/>
        </p:nvSpPr>
        <p:spPr>
          <a:xfrm>
            <a:off x="0" y="0"/>
            <a:ext cx="9018600" cy="66936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800"/>
              </a:spcBef>
              <a:spcAft>
                <a:spcPts val="0"/>
              </a:spcAft>
              <a:buNone/>
            </a:pPr>
            <a:r>
              <a:rPr lang="en-US" sz="1800" b="1">
                <a:solidFill>
                  <a:schemeClr val="dk1"/>
                </a:solidFill>
                <a:highlight>
                  <a:srgbClr val="EFF2F5"/>
                </a:highlight>
                <a:latin typeface="Times New Roman"/>
                <a:ea typeface="Times New Roman"/>
                <a:cs typeface="Times New Roman"/>
                <a:sym typeface="Times New Roman"/>
              </a:rPr>
              <a:t>How Authentication works? </a:t>
            </a:r>
            <a:endParaRPr sz="1800" b="1">
              <a:solidFill>
                <a:schemeClr val="dk1"/>
              </a:solidFill>
              <a:highlight>
                <a:srgbClr val="EFF2F5"/>
              </a:highlight>
              <a:latin typeface="Times New Roman"/>
              <a:ea typeface="Times New Roman"/>
              <a:cs typeface="Times New Roman"/>
              <a:sym typeface="Times New Roman"/>
            </a:endParaRPr>
          </a:p>
          <a:p>
            <a:pPr marL="0" lvl="0" indent="0" algn="just" rtl="0">
              <a:lnSpc>
                <a:spcPct val="115000"/>
              </a:lnSpc>
              <a:spcBef>
                <a:spcPts val="1800"/>
              </a:spcBef>
              <a:spcAft>
                <a:spcPts val="0"/>
              </a:spcAft>
              <a:buNone/>
            </a:pPr>
            <a:r>
              <a:rPr lang="en-US" sz="1800">
                <a:solidFill>
                  <a:srgbClr val="273436"/>
                </a:solidFill>
                <a:highlight>
                  <a:srgbClr val="EFF2F5"/>
                </a:highlight>
                <a:latin typeface="Times New Roman"/>
                <a:ea typeface="Times New Roman"/>
                <a:cs typeface="Times New Roman"/>
                <a:sym typeface="Times New Roman"/>
              </a:rPr>
              <a:t>During authentication, credentials provided by the user are compared to those on file in a database of authorized users’ information either on the local operating system or through an authentication server. If the credentials match, and the authenticated entity is authorized to use the resource, the process is completed and the user is granted access. </a:t>
            </a:r>
            <a:endParaRPr sz="1800">
              <a:solidFill>
                <a:srgbClr val="273436"/>
              </a:solidFill>
              <a:highlight>
                <a:srgbClr val="EFF2F5"/>
              </a:highlight>
              <a:latin typeface="Times New Roman"/>
              <a:ea typeface="Times New Roman"/>
              <a:cs typeface="Times New Roman"/>
              <a:sym typeface="Times New Roman"/>
            </a:endParaRPr>
          </a:p>
          <a:p>
            <a:pPr marL="0" lvl="0" indent="0" algn="l" rtl="0">
              <a:lnSpc>
                <a:spcPct val="115000"/>
              </a:lnSpc>
              <a:spcBef>
                <a:spcPts val="400"/>
              </a:spcBef>
              <a:spcAft>
                <a:spcPts val="0"/>
              </a:spcAft>
              <a:buNone/>
            </a:pPr>
            <a:endParaRPr sz="2300" b="1">
              <a:solidFill>
                <a:schemeClr val="dk1"/>
              </a:solidFill>
              <a:latin typeface="Algerian"/>
              <a:ea typeface="Algerian"/>
              <a:cs typeface="Algerian"/>
              <a:sym typeface="Algerian"/>
            </a:endParaRPr>
          </a:p>
          <a:p>
            <a:pPr marL="0" lvl="0" indent="0" algn="l" rtl="0">
              <a:lnSpc>
                <a:spcPct val="115000"/>
              </a:lnSpc>
              <a:spcBef>
                <a:spcPts val="0"/>
              </a:spcBef>
              <a:spcAft>
                <a:spcPts val="0"/>
              </a:spcAft>
              <a:buNone/>
            </a:pPr>
            <a:r>
              <a:rPr lang="en-US" sz="2100" b="1">
                <a:solidFill>
                  <a:schemeClr val="dk1"/>
                </a:solidFill>
                <a:latin typeface="Algerian"/>
                <a:ea typeface="Algerian"/>
                <a:cs typeface="Algerian"/>
                <a:sym typeface="Algerian"/>
              </a:rPr>
              <a:t>Types of authentication factors</a:t>
            </a:r>
            <a:endParaRPr sz="2100" b="1">
              <a:solidFill>
                <a:schemeClr val="dk1"/>
              </a:solidFill>
              <a:latin typeface="Algerian"/>
              <a:ea typeface="Algerian"/>
              <a:cs typeface="Algerian"/>
              <a:sym typeface="Algerian"/>
            </a:endParaRPr>
          </a:p>
          <a:p>
            <a:pPr marL="0" lvl="0" indent="0" algn="l" rtl="0">
              <a:lnSpc>
                <a:spcPct val="115000"/>
              </a:lnSpc>
              <a:spcBef>
                <a:spcPts val="0"/>
              </a:spcBef>
              <a:spcAft>
                <a:spcPts val="0"/>
              </a:spcAft>
              <a:buNone/>
            </a:pPr>
            <a:endParaRPr sz="2100">
              <a:solidFill>
                <a:schemeClr val="dk1"/>
              </a:solidFill>
              <a:latin typeface="Algerian"/>
              <a:ea typeface="Algerian"/>
              <a:cs typeface="Algerian"/>
              <a:sym typeface="Algerian"/>
            </a:endParaRPr>
          </a:p>
          <a:p>
            <a:pPr marL="914400" lvl="0" indent="-355600" algn="just" rtl="0">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Something you know (knowledge), such as a password or PIN</a:t>
            </a:r>
            <a:endParaRPr sz="2000">
              <a:solidFill>
                <a:schemeClr val="dk1"/>
              </a:solidFill>
              <a:latin typeface="Times New Roman"/>
              <a:ea typeface="Times New Roman"/>
              <a:cs typeface="Times New Roman"/>
              <a:sym typeface="Times New Roman"/>
            </a:endParaRPr>
          </a:p>
          <a:p>
            <a:pPr marL="914400" lvl="0" indent="-355600" algn="just" rtl="0">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Something you have (possession), such as a Tokens or Smartphone</a:t>
            </a:r>
            <a:endParaRPr sz="2000">
              <a:solidFill>
                <a:schemeClr val="dk1"/>
              </a:solidFill>
              <a:latin typeface="Times New Roman"/>
              <a:ea typeface="Times New Roman"/>
              <a:cs typeface="Times New Roman"/>
              <a:sym typeface="Times New Roman"/>
            </a:endParaRPr>
          </a:p>
          <a:p>
            <a:pPr marL="914400" lvl="0" indent="-355600" algn="just" rtl="0">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Something you are (inheritance), indicated through biometrics, like fingerprints or voice recognition</a:t>
            </a:r>
            <a:endParaRPr sz="2000">
              <a:solidFill>
                <a:schemeClr val="dk1"/>
              </a:solidFill>
              <a:latin typeface="Times New Roman"/>
              <a:ea typeface="Times New Roman"/>
              <a:cs typeface="Times New Roman"/>
              <a:sym typeface="Times New Roman"/>
            </a:endParaRPr>
          </a:p>
          <a:p>
            <a:pPr marL="0" lvl="0" indent="0" algn="l" rtl="0">
              <a:lnSpc>
                <a:spcPct val="115000"/>
              </a:lnSpc>
              <a:spcBef>
                <a:spcPts val="1800"/>
              </a:spcBef>
              <a:spcAft>
                <a:spcPts val="0"/>
              </a:spcAft>
              <a:buNone/>
            </a:pPr>
            <a:r>
              <a:rPr lang="en-US" sz="1700" b="1">
                <a:solidFill>
                  <a:schemeClr val="dk1"/>
                </a:solidFill>
                <a:highlight>
                  <a:srgbClr val="EFF2F5"/>
                </a:highlight>
              </a:rPr>
              <a:t>Single/Multi-Factor Authentication </a:t>
            </a:r>
            <a:endParaRPr sz="1700" b="1">
              <a:solidFill>
                <a:schemeClr val="dk1"/>
              </a:solidFill>
              <a:highlight>
                <a:srgbClr val="EFF2F5"/>
              </a:highlight>
            </a:endParaRPr>
          </a:p>
          <a:p>
            <a:pPr marL="0" lvl="0" indent="0" algn="l" rtl="0">
              <a:lnSpc>
                <a:spcPct val="115000"/>
              </a:lnSpc>
              <a:spcBef>
                <a:spcPts val="400"/>
              </a:spcBef>
              <a:spcAft>
                <a:spcPts val="0"/>
              </a:spcAft>
              <a:buNone/>
            </a:pPr>
            <a:r>
              <a:rPr lang="en-US" sz="1200">
                <a:solidFill>
                  <a:srgbClr val="273436"/>
                </a:solidFill>
                <a:highlight>
                  <a:srgbClr val="EFF2F5"/>
                </a:highlight>
              </a:rPr>
              <a:t>Single-factor authentication (SFA) is the process of using a single method to authenticate. (For example a username and password or a smart card) but Multi-factor authentication (MFA) needs two or more methods of the authentication process. (For example, the first method is a USB token from a security application and then entering the username and password)</a:t>
            </a:r>
            <a:endParaRPr sz="1200">
              <a:solidFill>
                <a:srgbClr val="273436"/>
              </a:solidFill>
              <a:highlight>
                <a:srgbClr val="EFF2F5"/>
              </a:highlight>
            </a:endParaRPr>
          </a:p>
          <a:p>
            <a:pPr marL="0" lvl="0" indent="0" algn="l" rtl="0">
              <a:lnSpc>
                <a:spcPct val="115000"/>
              </a:lnSpc>
              <a:spcBef>
                <a:spcPts val="1800"/>
              </a:spcBef>
              <a:spcAft>
                <a:spcPts val="400"/>
              </a:spcAft>
              <a:buNone/>
            </a:pPr>
            <a:endParaRPr sz="1200">
              <a:solidFill>
                <a:srgbClr val="273436"/>
              </a:solidFill>
              <a:highlight>
                <a:srgbClr val="EFF2F5"/>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p:nvPr/>
        </p:nvSpPr>
        <p:spPr>
          <a:xfrm>
            <a:off x="315650" y="258825"/>
            <a:ext cx="8648700" cy="568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300">
              <a:solidFill>
                <a:schemeClr val="dk1"/>
              </a:solidFill>
              <a:latin typeface="Algerian"/>
              <a:ea typeface="Algerian"/>
              <a:cs typeface="Algerian"/>
              <a:sym typeface="Algerian"/>
            </a:endParaRPr>
          </a:p>
          <a:p>
            <a:pPr marL="0" lvl="0" indent="0" algn="l" rtl="0">
              <a:lnSpc>
                <a:spcPct val="115000"/>
              </a:lnSpc>
              <a:spcBef>
                <a:spcPts val="0"/>
              </a:spcBef>
              <a:spcAft>
                <a:spcPts val="0"/>
              </a:spcAft>
              <a:buNone/>
            </a:pPr>
            <a:r>
              <a:rPr lang="en-US" sz="1700" dirty="0">
                <a:solidFill>
                  <a:srgbClr val="273436"/>
                </a:solidFill>
                <a:highlight>
                  <a:srgbClr val="EFF2F5"/>
                </a:highlight>
                <a:latin typeface="Times New Roman"/>
                <a:ea typeface="Times New Roman"/>
                <a:cs typeface="Times New Roman"/>
                <a:sym typeface="Times New Roman"/>
              </a:rPr>
              <a:t>In MFA should use methods from at least two of the five different factors:</a:t>
            </a:r>
            <a:endParaRPr sz="1700">
              <a:solidFill>
                <a:srgbClr val="273436"/>
              </a:solidFill>
              <a:highlight>
                <a:srgbClr val="EFF2F5"/>
              </a:highlight>
              <a:latin typeface="Times New Roman"/>
              <a:ea typeface="Times New Roman"/>
              <a:cs typeface="Times New Roman"/>
              <a:sym typeface="Times New Roman"/>
            </a:endParaRPr>
          </a:p>
          <a:p>
            <a:pPr marL="457200" lvl="0" indent="-336550" algn="l" rtl="0">
              <a:lnSpc>
                <a:spcPct val="115000"/>
              </a:lnSpc>
              <a:spcBef>
                <a:spcPts val="1500"/>
              </a:spcBef>
              <a:spcAft>
                <a:spcPts val="0"/>
              </a:spcAft>
              <a:buClr>
                <a:srgbClr val="273436"/>
              </a:buClr>
              <a:buSzPts val="1700"/>
              <a:buFont typeface="Times New Roman"/>
              <a:buAutoNum type="arabicPeriod"/>
            </a:pPr>
            <a:r>
              <a:rPr lang="en-US" sz="1700" dirty="0">
                <a:solidFill>
                  <a:srgbClr val="273436"/>
                </a:solidFill>
                <a:highlight>
                  <a:srgbClr val="EFF2F5"/>
                </a:highlight>
                <a:latin typeface="Times New Roman"/>
                <a:ea typeface="Times New Roman"/>
                <a:cs typeface="Times New Roman"/>
                <a:sym typeface="Times New Roman"/>
              </a:rPr>
              <a:t>What you know (For example a password)</a:t>
            </a:r>
            <a:endParaRPr sz="1700">
              <a:solidFill>
                <a:srgbClr val="273436"/>
              </a:solidFill>
              <a:highlight>
                <a:srgbClr val="EFF2F5"/>
              </a:highlight>
              <a:latin typeface="Times New Roman"/>
              <a:ea typeface="Times New Roman"/>
              <a:cs typeface="Times New Roman"/>
              <a:sym typeface="Times New Roman"/>
            </a:endParaRPr>
          </a:p>
          <a:p>
            <a:pPr marL="457200" lvl="0" indent="-336550" algn="l" rtl="0">
              <a:lnSpc>
                <a:spcPct val="115000"/>
              </a:lnSpc>
              <a:spcBef>
                <a:spcPts val="0"/>
              </a:spcBef>
              <a:spcAft>
                <a:spcPts val="0"/>
              </a:spcAft>
              <a:buClr>
                <a:srgbClr val="273436"/>
              </a:buClr>
              <a:buSzPts val="1700"/>
              <a:buFont typeface="Times New Roman"/>
              <a:buAutoNum type="arabicPeriod"/>
            </a:pPr>
            <a:r>
              <a:rPr lang="en-US" sz="1700" dirty="0">
                <a:solidFill>
                  <a:srgbClr val="273436"/>
                </a:solidFill>
                <a:highlight>
                  <a:srgbClr val="EFF2F5"/>
                </a:highlight>
                <a:latin typeface="Times New Roman"/>
                <a:ea typeface="Times New Roman"/>
                <a:cs typeface="Times New Roman"/>
                <a:sym typeface="Times New Roman"/>
              </a:rPr>
              <a:t>What you have (For example a smart card or USB token)</a:t>
            </a:r>
            <a:endParaRPr sz="1700">
              <a:solidFill>
                <a:srgbClr val="273436"/>
              </a:solidFill>
              <a:highlight>
                <a:srgbClr val="EFF2F5"/>
              </a:highlight>
              <a:latin typeface="Times New Roman"/>
              <a:ea typeface="Times New Roman"/>
              <a:cs typeface="Times New Roman"/>
              <a:sym typeface="Times New Roman"/>
            </a:endParaRPr>
          </a:p>
          <a:p>
            <a:pPr marL="457200" lvl="0" indent="-336550" algn="l" rtl="0">
              <a:lnSpc>
                <a:spcPct val="115000"/>
              </a:lnSpc>
              <a:spcBef>
                <a:spcPts val="0"/>
              </a:spcBef>
              <a:spcAft>
                <a:spcPts val="0"/>
              </a:spcAft>
              <a:buClr>
                <a:srgbClr val="273436"/>
              </a:buClr>
              <a:buSzPts val="1700"/>
              <a:buFont typeface="Times New Roman"/>
              <a:buAutoNum type="arabicPeriod"/>
            </a:pPr>
            <a:r>
              <a:rPr lang="en-US" sz="1700" dirty="0">
                <a:solidFill>
                  <a:srgbClr val="273436"/>
                </a:solidFill>
                <a:highlight>
                  <a:srgbClr val="EFF2F5"/>
                </a:highlight>
                <a:latin typeface="Times New Roman"/>
                <a:ea typeface="Times New Roman"/>
                <a:cs typeface="Times New Roman"/>
                <a:sym typeface="Times New Roman"/>
              </a:rPr>
              <a:t>What you are (Such as biometrics authentication methods)</a:t>
            </a:r>
            <a:endParaRPr sz="1700">
              <a:solidFill>
                <a:srgbClr val="273436"/>
              </a:solidFill>
              <a:highlight>
                <a:srgbClr val="EFF2F5"/>
              </a:highlight>
              <a:latin typeface="Times New Roman"/>
              <a:ea typeface="Times New Roman"/>
              <a:cs typeface="Times New Roman"/>
              <a:sym typeface="Times New Roman"/>
            </a:endParaRPr>
          </a:p>
          <a:p>
            <a:pPr marL="457200" lvl="0" indent="-336550" algn="l" rtl="0">
              <a:lnSpc>
                <a:spcPct val="115000"/>
              </a:lnSpc>
              <a:spcBef>
                <a:spcPts val="0"/>
              </a:spcBef>
              <a:spcAft>
                <a:spcPts val="0"/>
              </a:spcAft>
              <a:buClr>
                <a:srgbClr val="273436"/>
              </a:buClr>
              <a:buSzPts val="1700"/>
              <a:buFont typeface="Times New Roman"/>
              <a:buAutoNum type="arabicPeriod"/>
            </a:pPr>
            <a:r>
              <a:rPr lang="en-US" sz="1700" dirty="0">
                <a:solidFill>
                  <a:srgbClr val="273436"/>
                </a:solidFill>
                <a:highlight>
                  <a:srgbClr val="EFF2F5"/>
                </a:highlight>
                <a:latin typeface="Times New Roman"/>
                <a:ea typeface="Times New Roman"/>
                <a:cs typeface="Times New Roman"/>
                <a:sym typeface="Times New Roman"/>
              </a:rPr>
              <a:t>Somewhere you are (For example location or IP address)</a:t>
            </a:r>
            <a:endParaRPr sz="1700">
              <a:solidFill>
                <a:srgbClr val="273436"/>
              </a:solidFill>
              <a:highlight>
                <a:srgbClr val="EFF2F5"/>
              </a:highlight>
              <a:latin typeface="Times New Roman"/>
              <a:ea typeface="Times New Roman"/>
              <a:cs typeface="Times New Roman"/>
              <a:sym typeface="Times New Roman"/>
            </a:endParaRPr>
          </a:p>
          <a:p>
            <a:pPr marL="457200" lvl="0" indent="-336550" algn="l" rtl="0">
              <a:lnSpc>
                <a:spcPct val="115000"/>
              </a:lnSpc>
              <a:spcBef>
                <a:spcPts val="0"/>
              </a:spcBef>
              <a:spcAft>
                <a:spcPts val="0"/>
              </a:spcAft>
              <a:buClr>
                <a:srgbClr val="273436"/>
              </a:buClr>
              <a:buSzPts val="1700"/>
              <a:buFont typeface="Times New Roman"/>
              <a:buAutoNum type="arabicPeriod"/>
            </a:pPr>
            <a:r>
              <a:rPr lang="en-US" sz="1700" dirty="0">
                <a:solidFill>
                  <a:srgbClr val="273436"/>
                </a:solidFill>
                <a:highlight>
                  <a:srgbClr val="EFF2F5"/>
                </a:highlight>
                <a:latin typeface="Times New Roman"/>
                <a:ea typeface="Times New Roman"/>
                <a:cs typeface="Times New Roman"/>
                <a:sym typeface="Times New Roman"/>
              </a:rPr>
              <a:t>Something you do</a:t>
            </a:r>
            <a:endParaRPr sz="1700">
              <a:solidFill>
                <a:srgbClr val="273436"/>
              </a:solidFill>
              <a:highlight>
                <a:srgbClr val="EFF2F5"/>
              </a:highlight>
              <a:latin typeface="Times New Roman"/>
              <a:ea typeface="Times New Roman"/>
              <a:cs typeface="Times New Roman"/>
              <a:sym typeface="Times New Roman"/>
            </a:endParaRPr>
          </a:p>
          <a:p>
            <a:pPr marL="1371600" lvl="0" indent="0" algn="just" rtl="0">
              <a:lnSpc>
                <a:spcPct val="150000"/>
              </a:lnSpc>
              <a:spcBef>
                <a:spcPts val="1200"/>
              </a:spcBef>
              <a:spcAft>
                <a:spcPts val="0"/>
              </a:spcAft>
              <a:buNone/>
            </a:pPr>
            <a:endParaRPr sz="2700" b="1">
              <a:solidFill>
                <a:schemeClr val="dk1"/>
              </a:solidFill>
              <a:latin typeface="Algerian"/>
              <a:ea typeface="Algerian"/>
              <a:cs typeface="Algerian"/>
              <a:sym typeface="Algeri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4"/>
          <p:cNvSpPr txBox="1"/>
          <p:nvPr/>
        </p:nvSpPr>
        <p:spPr>
          <a:xfrm>
            <a:off x="101525" y="0"/>
            <a:ext cx="9345000" cy="725016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US" sz="1800" b="1" dirty="0">
                <a:solidFill>
                  <a:srgbClr val="C00000"/>
                </a:solidFill>
                <a:highlight>
                  <a:srgbClr val="EFF2F5"/>
                </a:highlight>
                <a:latin typeface="Times New Roman" pitchFamily="18" charset="0"/>
                <a:ea typeface="Times New Roman"/>
                <a:cs typeface="Times New Roman" pitchFamily="18" charset="0"/>
                <a:sym typeface="Times New Roman"/>
              </a:rPr>
              <a:t>What Do You Know </a:t>
            </a:r>
            <a:endParaRPr sz="1800" b="1">
              <a:solidFill>
                <a:srgbClr val="C00000"/>
              </a:solidFill>
              <a:highlight>
                <a:srgbClr val="EFF2F5"/>
              </a:highlight>
              <a:latin typeface="Times New Roman" pitchFamily="18" charset="0"/>
              <a:ea typeface="Times New Roman"/>
              <a:cs typeface="Times New Roman" pitchFamily="18" charset="0"/>
              <a:sym typeface="Times New Roman"/>
            </a:endParaRPr>
          </a:p>
          <a:p>
            <a:pPr marL="0" lvl="0" indent="0" algn="l" rtl="0">
              <a:lnSpc>
                <a:spcPct val="115000"/>
              </a:lnSpc>
              <a:spcBef>
                <a:spcPts val="400"/>
              </a:spcBef>
              <a:spcAft>
                <a:spcPts val="0"/>
              </a:spcAft>
              <a:buNone/>
            </a:pPr>
            <a:r>
              <a:rPr lang="en-US" sz="1800" dirty="0">
                <a:solidFill>
                  <a:srgbClr val="273436"/>
                </a:solidFill>
                <a:highlight>
                  <a:srgbClr val="EFF2F5"/>
                </a:highlight>
                <a:latin typeface="Times New Roman" pitchFamily="18" charset="0"/>
                <a:ea typeface="Times New Roman"/>
                <a:cs typeface="Times New Roman" pitchFamily="18" charset="0"/>
                <a:sym typeface="Times New Roman"/>
              </a:rPr>
              <a:t>The something you know factor is the most common factor used and can be a password or a simple personal identification number (PIN).</a:t>
            </a:r>
            <a:endParaRPr sz="1800">
              <a:solidFill>
                <a:srgbClr val="273436"/>
              </a:solidFill>
              <a:highlight>
                <a:srgbClr val="EFF2F5"/>
              </a:highlight>
              <a:latin typeface="Times New Roman" pitchFamily="18" charset="0"/>
              <a:ea typeface="Times New Roman"/>
              <a:cs typeface="Times New Roman" pitchFamily="18" charset="0"/>
              <a:sym typeface="Times New Roman"/>
            </a:endParaRPr>
          </a:p>
          <a:p>
            <a:pPr marL="0" lvl="0" indent="0" algn="l" rtl="0">
              <a:lnSpc>
                <a:spcPct val="115000"/>
              </a:lnSpc>
              <a:spcBef>
                <a:spcPts val="1500"/>
              </a:spcBef>
              <a:spcAft>
                <a:spcPts val="0"/>
              </a:spcAft>
              <a:buNone/>
            </a:pPr>
            <a:r>
              <a:rPr lang="en-US" sz="1800" dirty="0">
                <a:solidFill>
                  <a:srgbClr val="273436"/>
                </a:solidFill>
                <a:highlight>
                  <a:srgbClr val="EFF2F5"/>
                </a:highlight>
                <a:latin typeface="Times New Roman" pitchFamily="18" charset="0"/>
                <a:ea typeface="Times New Roman"/>
                <a:cs typeface="Times New Roman" pitchFamily="18" charset="0"/>
                <a:sym typeface="Times New Roman"/>
              </a:rPr>
              <a:t> </a:t>
            </a:r>
            <a:r>
              <a:rPr lang="en-US" sz="1800" b="1" dirty="0">
                <a:solidFill>
                  <a:schemeClr val="dk1"/>
                </a:solidFill>
                <a:highlight>
                  <a:srgbClr val="EFF2F5"/>
                </a:highlight>
                <a:latin typeface="Times New Roman" pitchFamily="18" charset="0"/>
                <a:ea typeface="Times New Roman"/>
                <a:cs typeface="Times New Roman" pitchFamily="18" charset="0"/>
                <a:sym typeface="Times New Roman"/>
              </a:rPr>
              <a:t>Passwords </a:t>
            </a:r>
            <a:endParaRPr sz="1800" b="1">
              <a:solidFill>
                <a:schemeClr val="dk1"/>
              </a:solidFill>
              <a:highlight>
                <a:srgbClr val="EFF2F5"/>
              </a:highlight>
              <a:latin typeface="Times New Roman" pitchFamily="18" charset="0"/>
              <a:ea typeface="Times New Roman"/>
              <a:cs typeface="Times New Roman" pitchFamily="18" charset="0"/>
              <a:sym typeface="Times New Roman"/>
            </a:endParaRPr>
          </a:p>
          <a:p>
            <a:pPr marL="457200" lvl="0" indent="-342900" algn="l" rtl="0">
              <a:lnSpc>
                <a:spcPct val="115000"/>
              </a:lnSpc>
              <a:spcBef>
                <a:spcPts val="1500"/>
              </a:spcBef>
              <a:spcAft>
                <a:spcPts val="0"/>
              </a:spcAft>
              <a:buClr>
                <a:srgbClr val="273436"/>
              </a:buClr>
              <a:buSzPts val="1800"/>
              <a:buFont typeface="Times New Roman"/>
              <a:buChar char="●"/>
            </a:pPr>
            <a:r>
              <a:rPr lang="en-US" sz="1800" dirty="0">
                <a:solidFill>
                  <a:srgbClr val="273436"/>
                </a:solidFill>
                <a:highlight>
                  <a:srgbClr val="EFF2F5"/>
                </a:highlight>
                <a:latin typeface="Times New Roman" pitchFamily="18" charset="0"/>
                <a:ea typeface="Times New Roman"/>
                <a:cs typeface="Times New Roman" pitchFamily="18" charset="0"/>
                <a:sym typeface="Times New Roman"/>
              </a:rPr>
              <a:t>When using passwords, it’s important to use strong passwords. A strong password has a mixture of upper case, lower case, numbers, and special characters.</a:t>
            </a:r>
            <a:endParaRPr sz="1800">
              <a:solidFill>
                <a:srgbClr val="273436"/>
              </a:solidFill>
              <a:highlight>
                <a:srgbClr val="EFF2F5"/>
              </a:highlight>
              <a:latin typeface="Times New Roman" pitchFamily="18" charset="0"/>
              <a:ea typeface="Times New Roman"/>
              <a:cs typeface="Times New Roman" pitchFamily="18" charset="0"/>
              <a:sym typeface="Times New Roman"/>
            </a:endParaRPr>
          </a:p>
          <a:p>
            <a:pPr marL="457200" lvl="0" indent="-342900" algn="l" rtl="0">
              <a:lnSpc>
                <a:spcPct val="115000"/>
              </a:lnSpc>
              <a:spcBef>
                <a:spcPts val="0"/>
              </a:spcBef>
              <a:spcAft>
                <a:spcPts val="0"/>
              </a:spcAft>
              <a:buClr>
                <a:srgbClr val="273436"/>
              </a:buClr>
              <a:buSzPts val="1800"/>
              <a:buFont typeface="Times New Roman"/>
              <a:buChar char="●"/>
            </a:pPr>
            <a:r>
              <a:rPr lang="en-US" sz="1800" dirty="0">
                <a:solidFill>
                  <a:srgbClr val="273436"/>
                </a:solidFill>
                <a:highlight>
                  <a:srgbClr val="EFF2F5"/>
                </a:highlight>
                <a:latin typeface="Times New Roman" pitchFamily="18" charset="0"/>
                <a:ea typeface="Times New Roman"/>
                <a:cs typeface="Times New Roman" pitchFamily="18" charset="0"/>
                <a:sym typeface="Times New Roman"/>
              </a:rPr>
              <a:t>Today, security professionals recommend that passwords should be at least 15 characters long.</a:t>
            </a:r>
            <a:endParaRPr sz="1800">
              <a:solidFill>
                <a:srgbClr val="273436"/>
              </a:solidFill>
              <a:highlight>
                <a:srgbClr val="EFF2F5"/>
              </a:highlight>
              <a:latin typeface="Times New Roman" pitchFamily="18" charset="0"/>
              <a:ea typeface="Times New Roman"/>
              <a:cs typeface="Times New Roman" pitchFamily="18" charset="0"/>
              <a:sym typeface="Times New Roman"/>
            </a:endParaRPr>
          </a:p>
          <a:p>
            <a:pPr marL="457200" lvl="0" indent="-342900" algn="l" rtl="0">
              <a:lnSpc>
                <a:spcPct val="115000"/>
              </a:lnSpc>
              <a:spcBef>
                <a:spcPts val="0"/>
              </a:spcBef>
              <a:spcAft>
                <a:spcPts val="0"/>
              </a:spcAft>
              <a:buClr>
                <a:srgbClr val="273436"/>
              </a:buClr>
              <a:buSzPts val="1800"/>
              <a:buFont typeface="Times New Roman"/>
              <a:buChar char="●"/>
            </a:pPr>
            <a:r>
              <a:rPr lang="en-US" sz="1800" dirty="0">
                <a:solidFill>
                  <a:srgbClr val="273436"/>
                </a:solidFill>
                <a:highlight>
                  <a:srgbClr val="EFF2F5"/>
                </a:highlight>
                <a:latin typeface="Times New Roman" pitchFamily="18" charset="0"/>
                <a:ea typeface="Times New Roman"/>
                <a:cs typeface="Times New Roman" pitchFamily="18" charset="0"/>
                <a:sym typeface="Times New Roman"/>
              </a:rPr>
              <a:t>Passwords should not include personal data like a user’s name or username. Additionally a password should not be a word that can be found in a dictionary. A dictionary attack uses a database of words similar to a dictionary, trying all the words in the database for a match.</a:t>
            </a:r>
            <a:endParaRPr sz="1800">
              <a:solidFill>
                <a:srgbClr val="273436"/>
              </a:solidFill>
              <a:highlight>
                <a:srgbClr val="EFF2F5"/>
              </a:highlight>
              <a:latin typeface="Times New Roman" pitchFamily="18" charset="0"/>
              <a:ea typeface="Times New Roman"/>
              <a:cs typeface="Times New Roman" pitchFamily="18" charset="0"/>
              <a:sym typeface="Times New Roman"/>
            </a:endParaRPr>
          </a:p>
          <a:p>
            <a:pPr marL="457200" lvl="0" indent="-342900" algn="l" rtl="0">
              <a:lnSpc>
                <a:spcPct val="115000"/>
              </a:lnSpc>
              <a:spcBef>
                <a:spcPts val="0"/>
              </a:spcBef>
              <a:spcAft>
                <a:spcPts val="0"/>
              </a:spcAft>
              <a:buClr>
                <a:srgbClr val="273436"/>
              </a:buClr>
              <a:buSzPts val="1800"/>
              <a:buFont typeface="Times New Roman"/>
              <a:buChar char="●"/>
            </a:pPr>
            <a:r>
              <a:rPr lang="en-US" sz="1800" dirty="0">
                <a:solidFill>
                  <a:srgbClr val="273436"/>
                </a:solidFill>
                <a:highlight>
                  <a:srgbClr val="EFF2F5"/>
                </a:highlight>
                <a:latin typeface="Times New Roman" pitchFamily="18" charset="0"/>
                <a:ea typeface="Times New Roman"/>
                <a:cs typeface="Times New Roman" pitchFamily="18" charset="0"/>
                <a:sym typeface="Times New Roman"/>
              </a:rPr>
              <a:t>Also, you should set maximum password aging to require password changes at regular intervals: 30-, 60-, or 90-day periods are common.</a:t>
            </a:r>
            <a:endParaRPr sz="1800">
              <a:solidFill>
                <a:srgbClr val="273436"/>
              </a:solidFill>
              <a:highlight>
                <a:srgbClr val="EFF2F5"/>
              </a:highlight>
              <a:latin typeface="Times New Roman" pitchFamily="18" charset="0"/>
              <a:ea typeface="Times New Roman"/>
              <a:cs typeface="Times New Roman" pitchFamily="18" charset="0"/>
              <a:sym typeface="Times New Roman"/>
            </a:endParaRPr>
          </a:p>
          <a:p>
            <a:pPr marL="457200" lvl="0" indent="-342900" algn="l" rtl="0">
              <a:lnSpc>
                <a:spcPct val="115000"/>
              </a:lnSpc>
              <a:spcBef>
                <a:spcPts val="0"/>
              </a:spcBef>
              <a:spcAft>
                <a:spcPts val="0"/>
              </a:spcAft>
              <a:buClr>
                <a:srgbClr val="273436"/>
              </a:buClr>
              <a:buSzPts val="1800"/>
              <a:buFont typeface="Times New Roman"/>
              <a:buChar char="●"/>
            </a:pPr>
            <a:r>
              <a:rPr lang="en-US" sz="1800" dirty="0">
                <a:solidFill>
                  <a:srgbClr val="273436"/>
                </a:solidFill>
                <a:highlight>
                  <a:srgbClr val="EFF2F5"/>
                </a:highlight>
                <a:latin typeface="Times New Roman" pitchFamily="18" charset="0"/>
                <a:ea typeface="Times New Roman"/>
                <a:cs typeface="Times New Roman" pitchFamily="18" charset="0"/>
                <a:sym typeface="Times New Roman"/>
              </a:rPr>
              <a:t>Password re-use settings allow a system to remember previously used passwords for a specific account. This security setting prevents users from circumventing maximum password expiration by alternating between two or three familiar passwords when they’re required to change their passwords.</a:t>
            </a:r>
            <a:endParaRPr sz="1800">
              <a:solidFill>
                <a:srgbClr val="273436"/>
              </a:solidFill>
              <a:highlight>
                <a:srgbClr val="EFF2F5"/>
              </a:highlight>
              <a:latin typeface="Times New Roman" pitchFamily="18" charset="0"/>
              <a:ea typeface="Times New Roman"/>
              <a:cs typeface="Times New Roman" pitchFamily="18" charset="0"/>
              <a:sym typeface="Times New Roman"/>
            </a:endParaRPr>
          </a:p>
          <a:p>
            <a:pPr marL="0" lvl="0" indent="0" algn="l" rtl="0">
              <a:lnSpc>
                <a:spcPct val="115000"/>
              </a:lnSpc>
              <a:spcBef>
                <a:spcPts val="1200"/>
              </a:spcBef>
              <a:spcAft>
                <a:spcPts val="1500"/>
              </a:spcAft>
              <a:buNone/>
            </a:pPr>
            <a:r>
              <a:rPr lang="en-US" sz="1800" dirty="0">
                <a:solidFill>
                  <a:srgbClr val="273436"/>
                </a:solidFill>
                <a:highlight>
                  <a:srgbClr val="EFF2F5"/>
                </a:highlight>
                <a:latin typeface="Times New Roman" pitchFamily="18" charset="0"/>
                <a:ea typeface="Times New Roman"/>
                <a:cs typeface="Times New Roman" pitchFamily="18" charset="0"/>
                <a:sym typeface="Times New Roman"/>
              </a:rPr>
              <a:t>Each of us in today’s world have passwords on websites, email services and various applications. This means that each of us must remember a large number of passwords. Security experts recommend using password managers to solve this problem. </a:t>
            </a:r>
            <a:r>
              <a:rPr lang="en-US" sz="1200" dirty="0">
                <a:solidFill>
                  <a:srgbClr val="273436"/>
                </a:solidFill>
                <a:highlight>
                  <a:srgbClr val="EFF2F5"/>
                </a:highlight>
                <a:latin typeface="Times New Roman" pitchFamily="18" charset="0"/>
                <a:cs typeface="Times New Roman" pitchFamily="18" charset="0"/>
              </a:rPr>
              <a:t>  </a:t>
            </a:r>
            <a:endParaRPr sz="1200">
              <a:solidFill>
                <a:srgbClr val="273436"/>
              </a:solidFill>
              <a:highlight>
                <a:srgbClr val="EFF2F5"/>
              </a:highlight>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5"/>
          <p:cNvSpPr txBox="1"/>
          <p:nvPr/>
        </p:nvSpPr>
        <p:spPr>
          <a:xfrm>
            <a:off x="67550" y="360350"/>
            <a:ext cx="9144000" cy="729991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800" b="1" dirty="0">
                <a:solidFill>
                  <a:schemeClr val="dk1"/>
                </a:solidFill>
                <a:highlight>
                  <a:srgbClr val="EFF2F5"/>
                </a:highlight>
                <a:latin typeface="Times New Roman"/>
                <a:ea typeface="Times New Roman"/>
                <a:cs typeface="Times New Roman"/>
                <a:sym typeface="Times New Roman"/>
              </a:rPr>
              <a:t>PIN:</a:t>
            </a:r>
            <a:r>
              <a:rPr lang="en-US" sz="1800" dirty="0">
                <a:solidFill>
                  <a:srgbClr val="273436"/>
                </a:solidFill>
                <a:highlight>
                  <a:srgbClr val="EFF2F5"/>
                </a:highlight>
                <a:latin typeface="Times New Roman"/>
                <a:ea typeface="Times New Roman"/>
                <a:cs typeface="Times New Roman"/>
                <a:sym typeface="Times New Roman"/>
              </a:rPr>
              <a:t>A personal identification number (PIN) is a numerical code. The core purpose of a PIN is to provide an additional layer of security to the electronic transaction process.</a:t>
            </a:r>
            <a:endParaRPr sz="1800">
              <a:solidFill>
                <a:srgbClr val="273436"/>
              </a:solidFill>
              <a:highlight>
                <a:srgbClr val="EFF2F5"/>
              </a:highlight>
              <a:latin typeface="Times New Roman"/>
              <a:ea typeface="Times New Roman"/>
              <a:cs typeface="Times New Roman"/>
              <a:sym typeface="Times New Roman"/>
            </a:endParaRPr>
          </a:p>
          <a:p>
            <a:pPr marL="0" lvl="0" indent="0" algn="just" rtl="0">
              <a:lnSpc>
                <a:spcPct val="115000"/>
              </a:lnSpc>
              <a:spcBef>
                <a:spcPts val="1500"/>
              </a:spcBef>
              <a:spcAft>
                <a:spcPts val="0"/>
              </a:spcAft>
              <a:buNone/>
            </a:pPr>
            <a:r>
              <a:rPr lang="en-US" sz="1800" dirty="0">
                <a:solidFill>
                  <a:srgbClr val="273436"/>
                </a:solidFill>
                <a:highlight>
                  <a:srgbClr val="EFF2F5"/>
                </a:highlight>
                <a:latin typeface="Times New Roman"/>
                <a:ea typeface="Times New Roman"/>
                <a:cs typeface="Times New Roman"/>
                <a:sym typeface="Times New Roman"/>
              </a:rPr>
              <a:t>PIN is often entering while using ATM that is generally consist of 4-digit code, used for authentication. Also PIN using when inserting a SIM card into a mobile phone. PIN using when connect to a wireless network. </a:t>
            </a:r>
            <a:endParaRPr sz="1800">
              <a:solidFill>
                <a:srgbClr val="273436"/>
              </a:solidFill>
              <a:highlight>
                <a:srgbClr val="EFF2F5"/>
              </a:highlight>
              <a:latin typeface="Times New Roman"/>
              <a:ea typeface="Times New Roman"/>
              <a:cs typeface="Times New Roman"/>
              <a:sym typeface="Times New Roman"/>
            </a:endParaRPr>
          </a:p>
          <a:p>
            <a:pPr marL="0" lvl="0" indent="0" algn="just" rtl="0">
              <a:lnSpc>
                <a:spcPct val="115000"/>
              </a:lnSpc>
              <a:spcBef>
                <a:spcPts val="1500"/>
              </a:spcBef>
              <a:spcAft>
                <a:spcPts val="0"/>
              </a:spcAft>
              <a:buNone/>
            </a:pPr>
            <a:r>
              <a:rPr lang="en-US" sz="1800" b="1" dirty="0">
                <a:solidFill>
                  <a:schemeClr val="dk1"/>
                </a:solidFill>
                <a:highlight>
                  <a:srgbClr val="EFF2F5"/>
                </a:highlight>
                <a:latin typeface="Times New Roman"/>
                <a:ea typeface="Times New Roman"/>
                <a:cs typeface="Times New Roman"/>
                <a:sym typeface="Times New Roman"/>
              </a:rPr>
              <a:t>Pattern :</a:t>
            </a:r>
            <a:r>
              <a:rPr lang="en-US" sz="1800" dirty="0">
                <a:solidFill>
                  <a:srgbClr val="273436"/>
                </a:solidFill>
                <a:highlight>
                  <a:srgbClr val="EFF2F5"/>
                </a:highlight>
                <a:latin typeface="Times New Roman"/>
                <a:ea typeface="Times New Roman"/>
                <a:cs typeface="Times New Roman"/>
                <a:sym typeface="Times New Roman"/>
              </a:rPr>
              <a:t>These types of patterns are seen on the mobile phone lock screen nowadays commonly.</a:t>
            </a:r>
            <a:endParaRPr sz="1800">
              <a:solidFill>
                <a:srgbClr val="273436"/>
              </a:solidFill>
              <a:highlight>
                <a:srgbClr val="EFF2F5"/>
              </a:highlight>
              <a:latin typeface="Times New Roman"/>
              <a:ea typeface="Times New Roman"/>
              <a:cs typeface="Times New Roman"/>
              <a:sym typeface="Times New Roman"/>
            </a:endParaRPr>
          </a:p>
          <a:p>
            <a:pPr marL="0" lvl="0" indent="0" algn="just" rtl="0">
              <a:lnSpc>
                <a:spcPct val="115000"/>
              </a:lnSpc>
              <a:spcBef>
                <a:spcPts val="1800"/>
              </a:spcBef>
              <a:spcAft>
                <a:spcPts val="0"/>
              </a:spcAft>
              <a:buNone/>
            </a:pPr>
            <a:r>
              <a:rPr lang="en-US" sz="1800" b="1" dirty="0">
                <a:solidFill>
                  <a:srgbClr val="C00000"/>
                </a:solidFill>
                <a:highlight>
                  <a:srgbClr val="EFF2F5"/>
                </a:highlight>
                <a:latin typeface="Times New Roman"/>
                <a:ea typeface="Times New Roman"/>
                <a:cs typeface="Times New Roman"/>
                <a:sym typeface="Times New Roman"/>
              </a:rPr>
              <a:t>What You Have</a:t>
            </a:r>
            <a:endParaRPr sz="1800" b="1">
              <a:solidFill>
                <a:srgbClr val="C00000"/>
              </a:solidFill>
              <a:highlight>
                <a:srgbClr val="EFF2F5"/>
              </a:highlight>
              <a:latin typeface="Times New Roman"/>
              <a:ea typeface="Times New Roman"/>
              <a:cs typeface="Times New Roman"/>
              <a:sym typeface="Times New Roman"/>
            </a:endParaRPr>
          </a:p>
          <a:p>
            <a:pPr marL="0" lvl="0" indent="0" algn="just" rtl="0">
              <a:lnSpc>
                <a:spcPct val="115000"/>
              </a:lnSpc>
              <a:spcBef>
                <a:spcPts val="400"/>
              </a:spcBef>
              <a:spcAft>
                <a:spcPts val="0"/>
              </a:spcAft>
              <a:buNone/>
            </a:pPr>
            <a:r>
              <a:rPr lang="en-US" sz="1800" dirty="0">
                <a:solidFill>
                  <a:srgbClr val="273436"/>
                </a:solidFill>
                <a:highlight>
                  <a:srgbClr val="EFF2F5"/>
                </a:highlight>
                <a:latin typeface="Times New Roman"/>
                <a:ea typeface="Times New Roman"/>
                <a:cs typeface="Times New Roman"/>
                <a:sym typeface="Times New Roman"/>
              </a:rPr>
              <a:t>This factor refers to information that you can (physically) carry with you such as Smart cards, USB token and etc. </a:t>
            </a:r>
            <a:endParaRPr sz="1800">
              <a:solidFill>
                <a:srgbClr val="273436"/>
              </a:solidFill>
              <a:highlight>
                <a:srgbClr val="EFF2F5"/>
              </a:highlight>
              <a:latin typeface="Times New Roman"/>
              <a:ea typeface="Times New Roman"/>
              <a:cs typeface="Times New Roman"/>
              <a:sym typeface="Times New Roman"/>
            </a:endParaRPr>
          </a:p>
          <a:p>
            <a:pPr marL="0" lvl="0" indent="0" algn="just" rtl="0">
              <a:lnSpc>
                <a:spcPct val="115000"/>
              </a:lnSpc>
              <a:spcBef>
                <a:spcPts val="1500"/>
              </a:spcBef>
              <a:spcAft>
                <a:spcPts val="0"/>
              </a:spcAft>
              <a:buNone/>
            </a:pPr>
            <a:r>
              <a:rPr lang="en-US" sz="1800" b="1" dirty="0">
                <a:solidFill>
                  <a:schemeClr val="dk1"/>
                </a:solidFill>
                <a:highlight>
                  <a:srgbClr val="EFF2F5"/>
                </a:highlight>
                <a:latin typeface="Times New Roman"/>
                <a:ea typeface="Times New Roman"/>
                <a:cs typeface="Times New Roman"/>
                <a:sym typeface="Times New Roman"/>
              </a:rPr>
              <a:t>Smart Card</a:t>
            </a:r>
            <a:endParaRPr sz="1800" b="1">
              <a:solidFill>
                <a:schemeClr val="dk1"/>
              </a:solidFill>
              <a:highlight>
                <a:srgbClr val="EFF2F5"/>
              </a:highlight>
              <a:latin typeface="Times New Roman"/>
              <a:ea typeface="Times New Roman"/>
              <a:cs typeface="Times New Roman"/>
              <a:sym typeface="Times New Roman"/>
            </a:endParaRPr>
          </a:p>
          <a:p>
            <a:pPr marL="0" lvl="0" indent="0" algn="just" rtl="0">
              <a:lnSpc>
                <a:spcPct val="115000"/>
              </a:lnSpc>
              <a:spcBef>
                <a:spcPts val="400"/>
              </a:spcBef>
              <a:spcAft>
                <a:spcPts val="0"/>
              </a:spcAft>
              <a:buNone/>
            </a:pPr>
            <a:r>
              <a:rPr lang="en-US" sz="1800" dirty="0">
                <a:solidFill>
                  <a:srgbClr val="273436"/>
                </a:solidFill>
                <a:highlight>
                  <a:srgbClr val="EFF2F5"/>
                </a:highlight>
                <a:latin typeface="Times New Roman"/>
                <a:ea typeface="Times New Roman"/>
                <a:cs typeface="Times New Roman"/>
                <a:sym typeface="Times New Roman"/>
              </a:rPr>
              <a:t>The user can insert this card into a smart card reader (on a computer or ATM or many other devices) to authenticate. Usually these cards are combined with Personal Identification Number or PIN. So, User must have something (the smart card) and know something (the PIN). Credit-card is a type of these smart cards. Also Personal Identity Verification (PIV) card is a smart card used by the U.S federal agencies to identify the cardholder and grant them access to facilities and systems.</a:t>
            </a:r>
            <a:endParaRPr sz="1800">
              <a:solidFill>
                <a:srgbClr val="273436"/>
              </a:solidFill>
              <a:highlight>
                <a:srgbClr val="EFF2F5"/>
              </a:highlight>
              <a:latin typeface="Times New Roman"/>
              <a:ea typeface="Times New Roman"/>
              <a:cs typeface="Times New Roman"/>
              <a:sym typeface="Times New Roman"/>
            </a:endParaRPr>
          </a:p>
          <a:p>
            <a:pPr marL="0" lvl="0" indent="0" algn="just" rtl="0">
              <a:lnSpc>
                <a:spcPct val="115000"/>
              </a:lnSpc>
              <a:spcBef>
                <a:spcPts val="1500"/>
              </a:spcBef>
              <a:spcAft>
                <a:spcPts val="0"/>
              </a:spcAft>
              <a:buNone/>
            </a:pPr>
            <a:endParaRPr sz="1800">
              <a:solidFill>
                <a:srgbClr val="273436"/>
              </a:solidFill>
              <a:highlight>
                <a:srgbClr val="EFF2F5"/>
              </a:highlight>
              <a:latin typeface="Times New Roman"/>
              <a:ea typeface="Times New Roman"/>
              <a:cs typeface="Times New Roman"/>
              <a:sym typeface="Times New Roman"/>
            </a:endParaRPr>
          </a:p>
          <a:p>
            <a:pPr marL="0" lvl="0" indent="0" algn="l" rtl="0">
              <a:lnSpc>
                <a:spcPct val="115000"/>
              </a:lnSpc>
              <a:spcBef>
                <a:spcPts val="1500"/>
              </a:spcBef>
              <a:spcAft>
                <a:spcPts val="1500"/>
              </a:spcAft>
              <a:buNone/>
            </a:pPr>
            <a:r>
              <a:rPr lang="en-US" sz="1200" dirty="0">
                <a:solidFill>
                  <a:srgbClr val="273436"/>
                </a:solidFill>
                <a:highlight>
                  <a:srgbClr val="EFF2F5"/>
                </a:highlight>
              </a:rPr>
              <a:t> </a:t>
            </a:r>
            <a:endParaRPr sz="1200">
              <a:solidFill>
                <a:srgbClr val="273436"/>
              </a:solidFill>
              <a:highlight>
                <a:srgbClr val="EFF2F5"/>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p:nvPr/>
        </p:nvSpPr>
        <p:spPr>
          <a:xfrm>
            <a:off x="0" y="0"/>
            <a:ext cx="9223200" cy="7090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400"/>
              </a:spcBef>
              <a:spcAft>
                <a:spcPts val="0"/>
              </a:spcAft>
              <a:buNone/>
            </a:pPr>
            <a:r>
              <a:rPr lang="en-US" sz="1800" b="1">
                <a:solidFill>
                  <a:schemeClr val="dk1"/>
                </a:solidFill>
                <a:highlight>
                  <a:srgbClr val="EFF2F5"/>
                </a:highlight>
                <a:latin typeface="Times New Roman"/>
                <a:ea typeface="Times New Roman"/>
                <a:cs typeface="Times New Roman"/>
                <a:sym typeface="Times New Roman"/>
              </a:rPr>
              <a:t>Hardware and Software Token </a:t>
            </a:r>
            <a:endParaRPr sz="1800" b="1">
              <a:solidFill>
                <a:schemeClr val="dk1"/>
              </a:solidFill>
              <a:highlight>
                <a:srgbClr val="EFF2F5"/>
              </a:highlight>
              <a:latin typeface="Times New Roman"/>
              <a:ea typeface="Times New Roman"/>
              <a:cs typeface="Times New Roman"/>
              <a:sym typeface="Times New Roman"/>
            </a:endParaRPr>
          </a:p>
          <a:p>
            <a:pPr marL="0" lvl="0" indent="0" algn="just" rtl="0">
              <a:lnSpc>
                <a:spcPct val="115000"/>
              </a:lnSpc>
              <a:spcBef>
                <a:spcPts val="400"/>
              </a:spcBef>
              <a:spcAft>
                <a:spcPts val="0"/>
              </a:spcAft>
              <a:buNone/>
            </a:pPr>
            <a:r>
              <a:rPr lang="en-US" sz="1800">
                <a:solidFill>
                  <a:srgbClr val="273436"/>
                </a:solidFill>
                <a:highlight>
                  <a:srgbClr val="EFF2F5"/>
                </a:highlight>
                <a:latin typeface="Times New Roman"/>
                <a:ea typeface="Times New Roman"/>
                <a:cs typeface="Times New Roman"/>
                <a:sym typeface="Times New Roman"/>
              </a:rPr>
              <a:t>Synchronized pseudo-random codes are generated by this token for the purpose of authentication. Tokens store static passwords (or digital certificates) or that generate dynamic passwords. The three general types of tokens are:</a:t>
            </a:r>
            <a:endParaRPr sz="1800">
              <a:solidFill>
                <a:srgbClr val="273436"/>
              </a:solidFill>
              <a:highlight>
                <a:srgbClr val="EFF2F5"/>
              </a:highlight>
              <a:latin typeface="Times New Roman"/>
              <a:ea typeface="Times New Roman"/>
              <a:cs typeface="Times New Roman"/>
              <a:sym typeface="Times New Roman"/>
            </a:endParaRPr>
          </a:p>
          <a:p>
            <a:pPr marL="457200" lvl="0" indent="-342900" algn="just" rtl="0">
              <a:lnSpc>
                <a:spcPct val="115000"/>
              </a:lnSpc>
              <a:spcBef>
                <a:spcPts val="1500"/>
              </a:spcBef>
              <a:spcAft>
                <a:spcPts val="0"/>
              </a:spcAft>
              <a:buClr>
                <a:srgbClr val="273436"/>
              </a:buClr>
              <a:buSzPts val="1800"/>
              <a:buFont typeface="Times New Roman"/>
              <a:buChar char="●"/>
            </a:pPr>
            <a:r>
              <a:rPr lang="en-US" sz="1800">
                <a:solidFill>
                  <a:srgbClr val="273436"/>
                </a:solidFill>
                <a:highlight>
                  <a:srgbClr val="EFF2F5"/>
                </a:highlight>
                <a:latin typeface="Times New Roman"/>
                <a:ea typeface="Times New Roman"/>
                <a:cs typeface="Times New Roman"/>
                <a:sym typeface="Times New Roman"/>
              </a:rPr>
              <a:t>Static password tokens: These tokens store a static password or digital certificate.</a:t>
            </a:r>
            <a:endParaRPr sz="1800">
              <a:solidFill>
                <a:srgbClr val="273436"/>
              </a:solidFill>
              <a:highlight>
                <a:srgbClr val="EFF2F5"/>
              </a:highlight>
              <a:latin typeface="Times New Roman"/>
              <a:ea typeface="Times New Roman"/>
              <a:cs typeface="Times New Roman"/>
              <a:sym typeface="Times New Roman"/>
            </a:endParaRPr>
          </a:p>
          <a:p>
            <a:pPr marL="457200" lvl="0" indent="-342900" algn="just" rtl="0">
              <a:lnSpc>
                <a:spcPct val="115000"/>
              </a:lnSpc>
              <a:spcBef>
                <a:spcPts val="0"/>
              </a:spcBef>
              <a:spcAft>
                <a:spcPts val="0"/>
              </a:spcAft>
              <a:buClr>
                <a:srgbClr val="273436"/>
              </a:buClr>
              <a:buSzPts val="1800"/>
              <a:buFont typeface="Times New Roman"/>
              <a:buChar char="●"/>
            </a:pPr>
            <a:r>
              <a:rPr lang="en-US" sz="1800">
                <a:solidFill>
                  <a:srgbClr val="273436"/>
                </a:solidFill>
                <a:highlight>
                  <a:srgbClr val="EFF2F5"/>
                </a:highlight>
                <a:latin typeface="Times New Roman"/>
                <a:ea typeface="Times New Roman"/>
                <a:cs typeface="Times New Roman"/>
                <a:sym typeface="Times New Roman"/>
              </a:rPr>
              <a:t>Synchronous dynamic password tokens: These tokens continuously generate a new password or passcode at a fixed time interval (for example, 60 seconds) or in response to an event (such as every time you press a button). Typically, the passcode is valid only during a fixed time window (say, one minute) and only for a single logon.</a:t>
            </a:r>
            <a:endParaRPr sz="1800">
              <a:solidFill>
                <a:srgbClr val="273436"/>
              </a:solidFill>
              <a:highlight>
                <a:srgbClr val="EFF2F5"/>
              </a:highlight>
              <a:latin typeface="Times New Roman"/>
              <a:ea typeface="Times New Roman"/>
              <a:cs typeface="Times New Roman"/>
              <a:sym typeface="Times New Roman"/>
            </a:endParaRPr>
          </a:p>
          <a:p>
            <a:pPr marL="457200" lvl="0" indent="-342900" algn="just" rtl="0">
              <a:lnSpc>
                <a:spcPct val="115000"/>
              </a:lnSpc>
              <a:spcBef>
                <a:spcPts val="0"/>
              </a:spcBef>
              <a:spcAft>
                <a:spcPts val="0"/>
              </a:spcAft>
              <a:buClr>
                <a:srgbClr val="273436"/>
              </a:buClr>
              <a:buSzPts val="1800"/>
              <a:buFont typeface="Times New Roman"/>
              <a:buChar char="●"/>
            </a:pPr>
            <a:r>
              <a:rPr lang="en-US" sz="1800">
                <a:solidFill>
                  <a:srgbClr val="273436"/>
                </a:solidFill>
                <a:highlight>
                  <a:srgbClr val="EFF2F5"/>
                </a:highlight>
                <a:latin typeface="Times New Roman"/>
                <a:ea typeface="Times New Roman"/>
                <a:cs typeface="Times New Roman"/>
                <a:sym typeface="Times New Roman"/>
              </a:rPr>
              <a:t>Asynchronous dynamic password tokens: This type of tokens generates a new password or passcode asynchronously by calculating the correct response to a system-generated random challenge string that the owner manually enters.</a:t>
            </a:r>
            <a:endParaRPr sz="1800">
              <a:solidFill>
                <a:srgbClr val="273436"/>
              </a:solidFill>
              <a:highlight>
                <a:srgbClr val="EFF2F5"/>
              </a:highlight>
              <a:latin typeface="Times New Roman"/>
              <a:ea typeface="Times New Roman"/>
              <a:cs typeface="Times New Roman"/>
              <a:sym typeface="Times New Roman"/>
            </a:endParaRPr>
          </a:p>
          <a:p>
            <a:pPr marL="0" lvl="0" indent="0" algn="just" rtl="0">
              <a:lnSpc>
                <a:spcPct val="115000"/>
              </a:lnSpc>
              <a:spcBef>
                <a:spcPts val="1400"/>
              </a:spcBef>
              <a:spcAft>
                <a:spcPts val="0"/>
              </a:spcAft>
              <a:buNone/>
            </a:pPr>
            <a:r>
              <a:rPr lang="en-US" sz="1800" b="1">
                <a:solidFill>
                  <a:schemeClr val="dk1"/>
                </a:solidFill>
                <a:highlight>
                  <a:srgbClr val="EFF2F5"/>
                </a:highlight>
                <a:latin typeface="Times New Roman"/>
                <a:ea typeface="Times New Roman"/>
                <a:cs typeface="Times New Roman"/>
                <a:sym typeface="Times New Roman"/>
              </a:rPr>
              <a:t>SMARTPHONE / SMS PASSWORDS </a:t>
            </a:r>
            <a:endParaRPr sz="1800" b="1">
              <a:solidFill>
                <a:schemeClr val="dk1"/>
              </a:solidFill>
              <a:highlight>
                <a:srgbClr val="EFF2F5"/>
              </a:highlight>
              <a:latin typeface="Times New Roman"/>
              <a:ea typeface="Times New Roman"/>
              <a:cs typeface="Times New Roman"/>
              <a:sym typeface="Times New Roman"/>
            </a:endParaRPr>
          </a:p>
          <a:p>
            <a:pPr marL="0" lvl="0" indent="0" algn="just" rtl="0">
              <a:lnSpc>
                <a:spcPct val="115000"/>
              </a:lnSpc>
              <a:spcBef>
                <a:spcPts val="400"/>
              </a:spcBef>
              <a:spcAft>
                <a:spcPts val="0"/>
              </a:spcAft>
              <a:buNone/>
            </a:pPr>
            <a:r>
              <a:rPr lang="en-US" sz="1800">
                <a:solidFill>
                  <a:srgbClr val="273436"/>
                </a:solidFill>
                <a:highlight>
                  <a:srgbClr val="EFF2F5"/>
                </a:highlight>
                <a:latin typeface="Times New Roman"/>
                <a:ea typeface="Times New Roman"/>
                <a:cs typeface="Times New Roman"/>
                <a:sym typeface="Times New Roman"/>
              </a:rPr>
              <a:t>Messages or codes are sent to the phone, and then those messages or codes are used for authentication purpose. When a user attempts to log on to a system:</a:t>
            </a:r>
            <a:endParaRPr sz="1800">
              <a:solidFill>
                <a:srgbClr val="273436"/>
              </a:solidFill>
              <a:highlight>
                <a:srgbClr val="EFF2F5"/>
              </a:highlight>
              <a:latin typeface="Times New Roman"/>
              <a:ea typeface="Times New Roman"/>
              <a:cs typeface="Times New Roman"/>
              <a:sym typeface="Times New Roman"/>
            </a:endParaRPr>
          </a:p>
          <a:p>
            <a:pPr marL="457200" lvl="0" indent="-342900" algn="just" rtl="0">
              <a:lnSpc>
                <a:spcPct val="115000"/>
              </a:lnSpc>
              <a:spcBef>
                <a:spcPts val="1500"/>
              </a:spcBef>
              <a:spcAft>
                <a:spcPts val="0"/>
              </a:spcAft>
              <a:buClr>
                <a:srgbClr val="273436"/>
              </a:buClr>
              <a:buSzPts val="1800"/>
              <a:buFont typeface="Times New Roman"/>
              <a:buAutoNum type="arabicPeriod"/>
            </a:pPr>
            <a:r>
              <a:rPr lang="en-US" sz="1800">
                <a:solidFill>
                  <a:srgbClr val="273436"/>
                </a:solidFill>
                <a:highlight>
                  <a:srgbClr val="EFF2F5"/>
                </a:highlight>
                <a:latin typeface="Times New Roman"/>
                <a:ea typeface="Times New Roman"/>
                <a:cs typeface="Times New Roman"/>
                <a:sym typeface="Times New Roman"/>
              </a:rPr>
              <a:t>User logons with his/her normal credential.</a:t>
            </a:r>
            <a:endParaRPr sz="1800">
              <a:solidFill>
                <a:srgbClr val="273436"/>
              </a:solidFill>
              <a:highlight>
                <a:srgbClr val="EFF2F5"/>
              </a:highlight>
              <a:latin typeface="Times New Roman"/>
              <a:ea typeface="Times New Roman"/>
              <a:cs typeface="Times New Roman"/>
              <a:sym typeface="Times New Roman"/>
            </a:endParaRPr>
          </a:p>
          <a:p>
            <a:pPr marL="457200" lvl="0" indent="-342900" algn="just" rtl="0">
              <a:lnSpc>
                <a:spcPct val="115000"/>
              </a:lnSpc>
              <a:spcBef>
                <a:spcPts val="0"/>
              </a:spcBef>
              <a:spcAft>
                <a:spcPts val="0"/>
              </a:spcAft>
              <a:buClr>
                <a:srgbClr val="273436"/>
              </a:buClr>
              <a:buSzPts val="1800"/>
              <a:buFont typeface="Times New Roman"/>
              <a:buAutoNum type="arabicPeriod"/>
            </a:pPr>
            <a:r>
              <a:rPr lang="en-US" sz="1800">
                <a:solidFill>
                  <a:srgbClr val="273436"/>
                </a:solidFill>
                <a:highlight>
                  <a:srgbClr val="EFF2F5"/>
                </a:highlight>
                <a:latin typeface="Times New Roman"/>
                <a:ea typeface="Times New Roman"/>
                <a:cs typeface="Times New Roman"/>
                <a:sym typeface="Times New Roman"/>
              </a:rPr>
              <a:t>After that SMSPassword will automatically send a one-time/temporary password to that person cell phone by SMS.</a:t>
            </a:r>
            <a:endParaRPr sz="1800">
              <a:solidFill>
                <a:srgbClr val="273436"/>
              </a:solidFill>
              <a:highlight>
                <a:srgbClr val="EFF2F5"/>
              </a:highlight>
              <a:latin typeface="Times New Roman"/>
              <a:ea typeface="Times New Roman"/>
              <a:cs typeface="Times New Roman"/>
              <a:sym typeface="Times New Roman"/>
            </a:endParaRPr>
          </a:p>
          <a:p>
            <a:pPr marL="457200" lvl="0" indent="-342900" algn="just" rtl="0">
              <a:lnSpc>
                <a:spcPct val="115000"/>
              </a:lnSpc>
              <a:spcBef>
                <a:spcPts val="0"/>
              </a:spcBef>
              <a:spcAft>
                <a:spcPts val="0"/>
              </a:spcAft>
              <a:buClr>
                <a:srgbClr val="273436"/>
              </a:buClr>
              <a:buSzPts val="1800"/>
              <a:buFont typeface="Times New Roman"/>
              <a:buAutoNum type="arabicPeriod"/>
            </a:pPr>
            <a:r>
              <a:rPr lang="en-US" sz="1800">
                <a:solidFill>
                  <a:srgbClr val="273436"/>
                </a:solidFill>
                <a:highlight>
                  <a:srgbClr val="EFF2F5"/>
                </a:highlight>
                <a:latin typeface="Times New Roman"/>
                <a:ea typeface="Times New Roman"/>
                <a:cs typeface="Times New Roman"/>
                <a:sym typeface="Times New Roman"/>
              </a:rPr>
              <a:t>User enters this password, and is allowed access.</a:t>
            </a:r>
            <a:endParaRPr sz="1800">
              <a:solidFill>
                <a:srgbClr val="273436"/>
              </a:solidFill>
              <a:highlight>
                <a:srgbClr val="EFF2F5"/>
              </a:highlight>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273436"/>
              </a:buClr>
              <a:buSzPts val="1200"/>
              <a:buChar char="●"/>
            </a:pPr>
            <a:endParaRPr sz="1200">
              <a:solidFill>
                <a:srgbClr val="273436"/>
              </a:solidFill>
              <a:highlight>
                <a:srgbClr val="EFF2F5"/>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7"/>
          <p:cNvSpPr txBox="1"/>
          <p:nvPr/>
        </p:nvSpPr>
        <p:spPr>
          <a:xfrm>
            <a:off x="0" y="0"/>
            <a:ext cx="8929500" cy="3119798"/>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800"/>
              </a:spcBef>
              <a:spcAft>
                <a:spcPts val="0"/>
              </a:spcAft>
              <a:buNone/>
            </a:pPr>
            <a:endParaRPr sz="1800" b="1">
              <a:solidFill>
                <a:schemeClr val="dk1"/>
              </a:solidFill>
              <a:highlight>
                <a:srgbClr val="EFF2F5"/>
              </a:highlight>
              <a:latin typeface="Times New Roman"/>
              <a:ea typeface="Times New Roman"/>
              <a:cs typeface="Times New Roman"/>
              <a:sym typeface="Times New Roman"/>
            </a:endParaRPr>
          </a:p>
          <a:p>
            <a:pPr marL="0" lvl="0" indent="0" algn="just" rtl="0">
              <a:lnSpc>
                <a:spcPct val="115000"/>
              </a:lnSpc>
              <a:spcBef>
                <a:spcPts val="1800"/>
              </a:spcBef>
              <a:spcAft>
                <a:spcPts val="0"/>
              </a:spcAft>
              <a:buNone/>
            </a:pPr>
            <a:r>
              <a:rPr lang="en-US" sz="1800" b="1" dirty="0">
                <a:solidFill>
                  <a:srgbClr val="C00000"/>
                </a:solidFill>
                <a:highlight>
                  <a:srgbClr val="EFF2F5"/>
                </a:highlight>
                <a:latin typeface="Times New Roman"/>
                <a:ea typeface="Times New Roman"/>
                <a:cs typeface="Times New Roman"/>
                <a:sym typeface="Times New Roman"/>
              </a:rPr>
              <a:t>What You Are </a:t>
            </a:r>
            <a:endParaRPr sz="1800" b="1">
              <a:solidFill>
                <a:srgbClr val="C00000"/>
              </a:solidFill>
              <a:highlight>
                <a:srgbClr val="EFF2F5"/>
              </a:highlight>
              <a:latin typeface="Times New Roman"/>
              <a:ea typeface="Times New Roman"/>
              <a:cs typeface="Times New Roman"/>
              <a:sym typeface="Times New Roman"/>
            </a:endParaRPr>
          </a:p>
          <a:p>
            <a:pPr marL="0" lvl="0" indent="457200" algn="just" rtl="0">
              <a:lnSpc>
                <a:spcPct val="115000"/>
              </a:lnSpc>
              <a:spcBef>
                <a:spcPts val="400"/>
              </a:spcBef>
              <a:spcAft>
                <a:spcPts val="1500"/>
              </a:spcAft>
              <a:buNone/>
            </a:pPr>
            <a:r>
              <a:rPr lang="en-US" sz="1800" dirty="0">
                <a:solidFill>
                  <a:srgbClr val="273436"/>
                </a:solidFill>
                <a:highlight>
                  <a:srgbClr val="EFF2F5"/>
                </a:highlight>
                <a:latin typeface="Times New Roman"/>
                <a:ea typeface="Times New Roman"/>
                <a:cs typeface="Times New Roman"/>
                <a:sym typeface="Times New Roman"/>
              </a:rPr>
              <a:t>Biometrics may also be used for authentication. Some of the biometric methods that can be used are fingerprints, hand geometry, retinal or iris scans, handwriting, and voice analysis. For example, many </a:t>
            </a:r>
            <a:r>
              <a:rPr lang="en-US" sz="1800" dirty="0" err="1">
                <a:solidFill>
                  <a:srgbClr val="273436"/>
                </a:solidFill>
                <a:highlight>
                  <a:srgbClr val="EFF2F5"/>
                </a:highlight>
                <a:latin typeface="Times New Roman"/>
                <a:ea typeface="Times New Roman"/>
                <a:cs typeface="Times New Roman"/>
                <a:sym typeface="Times New Roman"/>
              </a:rPr>
              <a:t>smartphones</a:t>
            </a:r>
            <a:r>
              <a:rPr lang="en-US" sz="1800" dirty="0">
                <a:solidFill>
                  <a:srgbClr val="273436"/>
                </a:solidFill>
                <a:highlight>
                  <a:srgbClr val="EFF2F5"/>
                </a:highlight>
                <a:latin typeface="Times New Roman"/>
                <a:ea typeface="Times New Roman"/>
                <a:cs typeface="Times New Roman"/>
                <a:sym typeface="Times New Roman"/>
              </a:rPr>
              <a:t> have a fingerprint sensor that allows you to unlock your phone with a simple tap of your thumb or finger. Some facilities have retinal scanners, which require an eye scan to allow authorized individuals to access secure areas. </a:t>
            </a:r>
            <a:endParaRPr sz="1800">
              <a:solidFill>
                <a:srgbClr val="273436"/>
              </a:solidFill>
              <a:highlight>
                <a:srgbClr val="EFF2F5"/>
              </a:highlight>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8"/>
          <p:cNvSpPr txBox="1"/>
          <p:nvPr/>
        </p:nvSpPr>
        <p:spPr>
          <a:xfrm>
            <a:off x="286525" y="268600"/>
            <a:ext cx="8630700" cy="6267000"/>
          </a:xfrm>
          <a:prstGeom prst="rect">
            <a:avLst/>
          </a:prstGeom>
          <a:noFill/>
          <a:ln>
            <a:noFill/>
          </a:ln>
        </p:spPr>
        <p:txBody>
          <a:bodyPr spcFirstLastPara="1" wrap="square" lIns="114300" tIns="91425" rIns="91425" bIns="91425" anchor="t" anchorCtr="0">
            <a:noAutofit/>
          </a:bodyPr>
          <a:lstStyle/>
          <a:p>
            <a:pPr marL="0" lvl="0" indent="0" algn="l" rtl="0">
              <a:lnSpc>
                <a:spcPct val="115000"/>
              </a:lnSpc>
              <a:spcBef>
                <a:spcPts val="0"/>
              </a:spcBef>
              <a:spcAft>
                <a:spcPts val="0"/>
              </a:spcAft>
              <a:buNone/>
            </a:pPr>
            <a:r>
              <a:rPr lang="en-US" sz="2700">
                <a:solidFill>
                  <a:schemeClr val="dk1"/>
                </a:solidFill>
                <a:latin typeface="Algerian"/>
                <a:ea typeface="Algerian"/>
                <a:cs typeface="Algerian"/>
                <a:sym typeface="Algerian"/>
              </a:rPr>
              <a:t>Latest MFA</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457200" lvl="0" indent="-361950" algn="just" rtl="0">
              <a:lnSpc>
                <a:spcPct val="150000"/>
              </a:lnSpc>
              <a:spcBef>
                <a:spcPts val="0"/>
              </a:spcBef>
              <a:spcAft>
                <a:spcPts val="0"/>
              </a:spcAft>
              <a:buClr>
                <a:schemeClr val="dk1"/>
              </a:buClr>
              <a:buSzPts val="2100"/>
              <a:buChar char="❖"/>
            </a:pPr>
            <a:r>
              <a:rPr lang="en-US" sz="1800">
                <a:solidFill>
                  <a:schemeClr val="dk1"/>
                </a:solidFill>
                <a:latin typeface="Calibri"/>
                <a:ea typeface="Calibri"/>
                <a:cs typeface="Calibri"/>
                <a:sym typeface="Calibri"/>
              </a:rPr>
              <a:t> </a:t>
            </a:r>
            <a:r>
              <a:rPr lang="en-US" sz="2100">
                <a:solidFill>
                  <a:schemeClr val="dk1"/>
                </a:solidFill>
                <a:latin typeface="Times New Roman"/>
                <a:ea typeface="Times New Roman"/>
                <a:cs typeface="Times New Roman"/>
                <a:sym typeface="Times New Roman"/>
              </a:rPr>
              <a:t>Context and behavior </a:t>
            </a:r>
            <a:endParaRPr sz="2100">
              <a:solidFill>
                <a:schemeClr val="dk1"/>
              </a:solidFill>
              <a:latin typeface="Times New Roman"/>
              <a:ea typeface="Times New Roman"/>
              <a:cs typeface="Times New Roman"/>
              <a:sym typeface="Times New Roman"/>
            </a:endParaRPr>
          </a:p>
          <a:p>
            <a:pPr marL="914400" lvl="1" indent="-361950" algn="just" rtl="0">
              <a:lnSpc>
                <a:spcPct val="150000"/>
              </a:lnSpc>
              <a:spcBef>
                <a:spcPts val="0"/>
              </a:spcBef>
              <a:spcAft>
                <a:spcPts val="0"/>
              </a:spcAft>
              <a:buClr>
                <a:schemeClr val="dk1"/>
              </a:buClr>
              <a:buSzPts val="2100"/>
              <a:buFont typeface="Times New Roman"/>
              <a:buChar char="➢"/>
            </a:pPr>
            <a:r>
              <a:rPr lang="en-US" sz="2100">
                <a:solidFill>
                  <a:schemeClr val="dk1"/>
                </a:solidFill>
                <a:latin typeface="Times New Roman"/>
                <a:ea typeface="Times New Roman"/>
                <a:cs typeface="Times New Roman"/>
                <a:sym typeface="Times New Roman"/>
              </a:rPr>
              <a:t>Where you are when trying to obtain access, such as a cafe or home</a:t>
            </a:r>
            <a:endParaRPr sz="2100">
              <a:solidFill>
                <a:schemeClr val="dk1"/>
              </a:solidFill>
              <a:latin typeface="Times New Roman"/>
              <a:ea typeface="Times New Roman"/>
              <a:cs typeface="Times New Roman"/>
              <a:sym typeface="Times New Roman"/>
            </a:endParaRPr>
          </a:p>
          <a:p>
            <a:pPr marL="914400" lvl="1" indent="-361950" algn="just" rtl="0">
              <a:lnSpc>
                <a:spcPct val="150000"/>
              </a:lnSpc>
              <a:spcBef>
                <a:spcPts val="0"/>
              </a:spcBef>
              <a:spcAft>
                <a:spcPts val="0"/>
              </a:spcAft>
              <a:buClr>
                <a:schemeClr val="dk1"/>
              </a:buClr>
              <a:buSzPts val="2100"/>
              <a:buFont typeface="Times New Roman"/>
              <a:buChar char="➢"/>
            </a:pPr>
            <a:r>
              <a:rPr lang="en-US" sz="2100">
                <a:solidFill>
                  <a:schemeClr val="dk1"/>
                </a:solidFill>
                <a:latin typeface="Times New Roman"/>
                <a:ea typeface="Times New Roman"/>
                <a:cs typeface="Times New Roman"/>
                <a:sym typeface="Times New Roman"/>
              </a:rPr>
              <a:t>When you are trying to access, like late at night or during the workday</a:t>
            </a:r>
            <a:endParaRPr sz="2100">
              <a:solidFill>
                <a:schemeClr val="dk1"/>
              </a:solidFill>
              <a:latin typeface="Times New Roman"/>
              <a:ea typeface="Times New Roman"/>
              <a:cs typeface="Times New Roman"/>
              <a:sym typeface="Times New Roman"/>
            </a:endParaRPr>
          </a:p>
          <a:p>
            <a:pPr marL="914400" lvl="1" indent="-361950" algn="just" rtl="0">
              <a:lnSpc>
                <a:spcPct val="150000"/>
              </a:lnSpc>
              <a:spcBef>
                <a:spcPts val="0"/>
              </a:spcBef>
              <a:spcAft>
                <a:spcPts val="0"/>
              </a:spcAft>
              <a:buClr>
                <a:schemeClr val="dk1"/>
              </a:buClr>
              <a:buSzPts val="2100"/>
              <a:buFont typeface="Times New Roman"/>
              <a:buChar char="➢"/>
            </a:pPr>
            <a:r>
              <a:rPr lang="en-US" sz="2100">
                <a:solidFill>
                  <a:schemeClr val="dk1"/>
                </a:solidFill>
                <a:latin typeface="Times New Roman"/>
                <a:ea typeface="Times New Roman"/>
                <a:cs typeface="Times New Roman"/>
                <a:sym typeface="Times New Roman"/>
              </a:rPr>
              <a:t>What device you’re using, such as a smartphone versus a laptop</a:t>
            </a:r>
            <a:endParaRPr sz="2100">
              <a:solidFill>
                <a:schemeClr val="dk1"/>
              </a:solidFill>
              <a:latin typeface="Times New Roman"/>
              <a:ea typeface="Times New Roman"/>
              <a:cs typeface="Times New Roman"/>
              <a:sym typeface="Times New Roman"/>
            </a:endParaRPr>
          </a:p>
          <a:p>
            <a:pPr marL="914400" lvl="1" indent="-361950" algn="just" rtl="0">
              <a:lnSpc>
                <a:spcPct val="150000"/>
              </a:lnSpc>
              <a:spcBef>
                <a:spcPts val="0"/>
              </a:spcBef>
              <a:spcAft>
                <a:spcPts val="0"/>
              </a:spcAft>
              <a:buClr>
                <a:schemeClr val="dk1"/>
              </a:buClr>
              <a:buSzPts val="2100"/>
              <a:buFont typeface="Times New Roman"/>
              <a:buChar char="➢"/>
            </a:pPr>
            <a:r>
              <a:rPr lang="en-US" sz="2100">
                <a:solidFill>
                  <a:schemeClr val="dk1"/>
                </a:solidFill>
                <a:latin typeface="Times New Roman"/>
                <a:ea typeface="Times New Roman"/>
                <a:cs typeface="Times New Roman"/>
                <a:sym typeface="Times New Roman"/>
              </a:rPr>
              <a:t>What kind of network are you accessing, like private or public</a:t>
            </a:r>
            <a:endParaRPr sz="2100">
              <a:solidFill>
                <a:schemeClr val="dk1"/>
              </a:solidFill>
              <a:latin typeface="Times New Roman"/>
              <a:ea typeface="Times New Roman"/>
              <a:cs typeface="Times New Roman"/>
              <a:sym typeface="Times New Roman"/>
            </a:endParaRPr>
          </a:p>
          <a:p>
            <a:pPr marL="457200" lvl="0" indent="-361950" algn="just" rtl="0">
              <a:lnSpc>
                <a:spcPct val="150000"/>
              </a:lnSpc>
              <a:spcBef>
                <a:spcPts val="0"/>
              </a:spcBef>
              <a:spcAft>
                <a:spcPts val="0"/>
              </a:spcAft>
              <a:buClr>
                <a:schemeClr val="dk1"/>
              </a:buClr>
              <a:buSzPts val="2100"/>
              <a:buFont typeface="Times New Roman"/>
              <a:buChar char="❖"/>
            </a:pPr>
            <a:r>
              <a:rPr lang="en-US" sz="2100">
                <a:solidFill>
                  <a:schemeClr val="dk1"/>
                </a:solidFill>
                <a:latin typeface="Times New Roman"/>
                <a:ea typeface="Times New Roman"/>
                <a:cs typeface="Times New Roman"/>
                <a:sym typeface="Times New Roman"/>
              </a:rPr>
              <a:t>Adaptive Authentication- AI and Machine Learning</a:t>
            </a:r>
            <a:endParaRPr sz="2100">
              <a:solidFill>
                <a:schemeClr val="dk1"/>
              </a:solidFill>
              <a:latin typeface="Times New Roman"/>
              <a:ea typeface="Times New Roman"/>
              <a:cs typeface="Times New Roman"/>
              <a:sym typeface="Times New Roman"/>
            </a:endParaRPr>
          </a:p>
          <a:p>
            <a:pPr marL="914400" lvl="1" indent="-361950" algn="just" rtl="0">
              <a:lnSpc>
                <a:spcPct val="150000"/>
              </a:lnSpc>
              <a:spcBef>
                <a:spcPts val="0"/>
              </a:spcBef>
              <a:spcAft>
                <a:spcPts val="0"/>
              </a:spcAft>
              <a:buClr>
                <a:schemeClr val="dk1"/>
              </a:buClr>
              <a:buSzPts val="2100"/>
              <a:buFont typeface="Times New Roman"/>
              <a:buChar char="➢"/>
            </a:pPr>
            <a:r>
              <a:rPr lang="en-US" sz="2100">
                <a:solidFill>
                  <a:schemeClr val="dk1"/>
                </a:solidFill>
                <a:latin typeface="Times New Roman"/>
                <a:ea typeface="Times New Roman"/>
                <a:cs typeface="Times New Roman"/>
                <a:sym typeface="Times New Roman"/>
              </a:rPr>
              <a:t>logging in from a </a:t>
            </a:r>
            <a:r>
              <a:rPr lang="en-US" sz="2100" b="1">
                <a:solidFill>
                  <a:schemeClr val="dk1"/>
                </a:solidFill>
                <a:latin typeface="Times New Roman"/>
                <a:ea typeface="Times New Roman"/>
                <a:cs typeface="Times New Roman"/>
                <a:sym typeface="Times New Roman"/>
              </a:rPr>
              <a:t>new location or unusual time</a:t>
            </a:r>
            <a:r>
              <a:rPr lang="en-US" sz="2100">
                <a:solidFill>
                  <a:schemeClr val="dk1"/>
                </a:solidFill>
                <a:latin typeface="Times New Roman"/>
                <a:ea typeface="Times New Roman"/>
                <a:cs typeface="Times New Roman"/>
                <a:sym typeface="Times New Roman"/>
              </a:rPr>
              <a:t>, adaptive authentication </a:t>
            </a:r>
            <a:r>
              <a:rPr lang="en-US" sz="2100" b="1">
                <a:solidFill>
                  <a:schemeClr val="dk1"/>
                </a:solidFill>
                <a:latin typeface="Times New Roman"/>
                <a:ea typeface="Times New Roman"/>
                <a:cs typeface="Times New Roman"/>
                <a:sym typeface="Times New Roman"/>
              </a:rPr>
              <a:t>tightens security</a:t>
            </a:r>
            <a:r>
              <a:rPr lang="en-US" sz="2100">
                <a:solidFill>
                  <a:schemeClr val="dk1"/>
                </a:solidFill>
                <a:latin typeface="Times New Roman"/>
                <a:ea typeface="Times New Roman"/>
                <a:cs typeface="Times New Roman"/>
                <a:sym typeface="Times New Roman"/>
              </a:rPr>
              <a:t> by requesting additional authentication factors, such as an email verification code or biometric verification</a:t>
            </a:r>
            <a:endParaRPr sz="2100">
              <a:solidFill>
                <a:schemeClr val="dk1"/>
              </a:solidFill>
              <a:latin typeface="Times New Roman"/>
              <a:ea typeface="Times New Roman"/>
              <a:cs typeface="Times New Roman"/>
              <a:sym typeface="Times New Roman"/>
            </a:endParaRPr>
          </a:p>
          <a:p>
            <a:pPr marL="457200" lvl="0" indent="0" algn="just" rtl="0">
              <a:lnSpc>
                <a:spcPct val="150000"/>
              </a:lnSpc>
              <a:spcBef>
                <a:spcPts val="0"/>
              </a:spcBef>
              <a:spcAft>
                <a:spcPts val="0"/>
              </a:spcAft>
              <a:buNone/>
            </a:pPr>
            <a:endParaRPr sz="21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9"/>
          <p:cNvSpPr txBox="1"/>
          <p:nvPr/>
        </p:nvSpPr>
        <p:spPr>
          <a:xfrm>
            <a:off x="104400" y="80550"/>
            <a:ext cx="8935200" cy="66969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3200">
                <a:solidFill>
                  <a:srgbClr val="333333"/>
                </a:solidFill>
                <a:highlight>
                  <a:srgbClr val="FFFFFF"/>
                </a:highlight>
                <a:latin typeface="Algerian"/>
                <a:ea typeface="Algerian"/>
                <a:cs typeface="Algerian"/>
                <a:sym typeface="Algerian"/>
              </a:rPr>
              <a:t>History of Biometrics</a:t>
            </a:r>
            <a:endParaRPr sz="3200">
              <a:solidFill>
                <a:srgbClr val="333333"/>
              </a:solidFill>
              <a:highlight>
                <a:srgbClr val="FFFFFF"/>
              </a:highlight>
              <a:latin typeface="Algerian"/>
              <a:ea typeface="Algerian"/>
              <a:cs typeface="Algerian"/>
              <a:sym typeface="Algerian"/>
            </a:endParaRPr>
          </a:p>
          <a:p>
            <a:pPr marL="0" lvl="0" indent="0" algn="l" rtl="0">
              <a:lnSpc>
                <a:spcPct val="120000"/>
              </a:lnSpc>
              <a:spcBef>
                <a:spcPts val="0"/>
              </a:spcBef>
              <a:spcAft>
                <a:spcPts val="0"/>
              </a:spcAft>
              <a:buNone/>
            </a:pPr>
            <a:endParaRPr sz="2400">
              <a:solidFill>
                <a:srgbClr val="333333"/>
              </a:solidFill>
              <a:highlight>
                <a:srgbClr val="FFFFFF"/>
              </a:highlight>
            </a:endParaRPr>
          </a:p>
          <a:p>
            <a:pPr marL="457200" lvl="0" indent="-381000" algn="l" rtl="0">
              <a:lnSpc>
                <a:spcPct val="150000"/>
              </a:lnSpc>
              <a:spcBef>
                <a:spcPts val="0"/>
              </a:spcBef>
              <a:spcAft>
                <a:spcPts val="0"/>
              </a:spcAft>
              <a:buClr>
                <a:srgbClr val="333333"/>
              </a:buClr>
              <a:buSzPts val="2400"/>
              <a:buFont typeface="Georgia"/>
              <a:buChar char="❖"/>
            </a:pPr>
            <a:r>
              <a:rPr lang="en-US" sz="2400">
                <a:solidFill>
                  <a:srgbClr val="333333"/>
                </a:solidFill>
                <a:highlight>
                  <a:srgbClr val="FFFFFF"/>
                </a:highlight>
                <a:latin typeface="Georgia"/>
                <a:ea typeface="Georgia"/>
                <a:cs typeface="Georgia"/>
                <a:sym typeface="Georgia"/>
              </a:rPr>
              <a:t>  </a:t>
            </a:r>
            <a:r>
              <a:rPr lang="en-US" sz="2500">
                <a:solidFill>
                  <a:srgbClr val="333333"/>
                </a:solidFill>
                <a:highlight>
                  <a:srgbClr val="FFFFFF"/>
                </a:highlight>
                <a:latin typeface="Times New Roman"/>
                <a:ea typeface="Times New Roman"/>
                <a:cs typeface="Times New Roman"/>
                <a:sym typeface="Times New Roman"/>
              </a:rPr>
              <a:t>500 BC fingerprints were used on clay tablets during        Babylonian business transactions</a:t>
            </a:r>
            <a:endParaRPr sz="2500">
              <a:solidFill>
                <a:srgbClr val="333333"/>
              </a:solidFill>
              <a:highlight>
                <a:srgbClr val="FFFFFF"/>
              </a:highlight>
              <a:latin typeface="Times New Roman"/>
              <a:ea typeface="Times New Roman"/>
              <a:cs typeface="Times New Roman"/>
              <a:sym typeface="Times New Roman"/>
            </a:endParaRPr>
          </a:p>
          <a:p>
            <a:pPr marL="457200" lvl="0" indent="-387350" algn="l" rtl="0">
              <a:lnSpc>
                <a:spcPct val="150000"/>
              </a:lnSpc>
              <a:spcBef>
                <a:spcPts val="0"/>
              </a:spcBef>
              <a:spcAft>
                <a:spcPts val="0"/>
              </a:spcAft>
              <a:buClr>
                <a:srgbClr val="333333"/>
              </a:buClr>
              <a:buSzPts val="2500"/>
              <a:buFont typeface="Times New Roman"/>
              <a:buChar char="❖"/>
            </a:pPr>
            <a:r>
              <a:rPr lang="en-US" sz="2500">
                <a:solidFill>
                  <a:srgbClr val="333333"/>
                </a:solidFill>
                <a:highlight>
                  <a:srgbClr val="FFFFFF"/>
                </a:highlight>
                <a:latin typeface="Times New Roman"/>
                <a:ea typeface="Times New Roman"/>
                <a:cs typeface="Times New Roman"/>
                <a:sym typeface="Times New Roman"/>
              </a:rPr>
              <a:t>Fourteenth century Chinese merchants used children’s palms and footprints to distinguish them</a:t>
            </a:r>
            <a:endParaRPr sz="2500">
              <a:solidFill>
                <a:srgbClr val="333333"/>
              </a:solidFill>
              <a:highlight>
                <a:srgbClr val="FFFFFF"/>
              </a:highlight>
              <a:latin typeface="Times New Roman"/>
              <a:ea typeface="Times New Roman"/>
              <a:cs typeface="Times New Roman"/>
              <a:sym typeface="Times New Roman"/>
            </a:endParaRPr>
          </a:p>
          <a:p>
            <a:pPr marL="457200" lvl="0" indent="-387350" algn="l" rtl="0">
              <a:lnSpc>
                <a:spcPct val="150000"/>
              </a:lnSpc>
              <a:spcBef>
                <a:spcPts val="0"/>
              </a:spcBef>
              <a:spcAft>
                <a:spcPts val="0"/>
              </a:spcAft>
              <a:buClr>
                <a:srgbClr val="333333"/>
              </a:buClr>
              <a:buSzPts val="2500"/>
              <a:buFont typeface="Times New Roman"/>
              <a:buChar char="❖"/>
            </a:pPr>
            <a:r>
              <a:rPr lang="en-US" sz="2500">
                <a:solidFill>
                  <a:srgbClr val="333333"/>
                </a:solidFill>
                <a:highlight>
                  <a:srgbClr val="FFFFFF"/>
                </a:highlight>
                <a:latin typeface="Times New Roman"/>
                <a:ea typeface="Times New Roman"/>
                <a:cs typeface="Times New Roman"/>
                <a:sym typeface="Times New Roman"/>
              </a:rPr>
              <a:t>mid-1800s Bertillon system invented in France, which recorded arm-length, height and other body measurements on index cards</a:t>
            </a:r>
            <a:endParaRPr sz="2500">
              <a:solidFill>
                <a:srgbClr val="333333"/>
              </a:solidFill>
              <a:highlight>
                <a:srgbClr val="FFFFFF"/>
              </a:highlight>
              <a:latin typeface="Times New Roman"/>
              <a:ea typeface="Times New Roman"/>
              <a:cs typeface="Times New Roman"/>
              <a:sym typeface="Times New Roman"/>
            </a:endParaRPr>
          </a:p>
          <a:p>
            <a:pPr marL="457200" lvl="0" indent="-387350" algn="l" rtl="0">
              <a:lnSpc>
                <a:spcPct val="150000"/>
              </a:lnSpc>
              <a:spcBef>
                <a:spcPts val="0"/>
              </a:spcBef>
              <a:spcAft>
                <a:spcPts val="0"/>
              </a:spcAft>
              <a:buClr>
                <a:srgbClr val="333333"/>
              </a:buClr>
              <a:buSzPts val="2500"/>
              <a:buFont typeface="Times New Roman"/>
              <a:buChar char="❖"/>
            </a:pPr>
            <a:r>
              <a:rPr lang="en-US" sz="2500">
                <a:solidFill>
                  <a:srgbClr val="333333"/>
                </a:solidFill>
                <a:highlight>
                  <a:srgbClr val="FFFFFF"/>
                </a:highlight>
                <a:latin typeface="Times New Roman"/>
                <a:ea typeface="Times New Roman"/>
                <a:cs typeface="Times New Roman"/>
                <a:sym typeface="Times New Roman"/>
              </a:rPr>
              <a:t>late 1800s Edward Henry, inspector general of police in Bengal created  Henry System</a:t>
            </a:r>
            <a:endParaRPr sz="2500">
              <a:solidFill>
                <a:srgbClr val="333333"/>
              </a:solidFill>
              <a:highlight>
                <a:srgbClr val="FFFFFF"/>
              </a:highlight>
              <a:latin typeface="Times New Roman"/>
              <a:ea typeface="Times New Roman"/>
              <a:cs typeface="Times New Roman"/>
              <a:sym typeface="Times New Roman"/>
            </a:endParaRPr>
          </a:p>
          <a:p>
            <a:pPr marL="457200" lvl="0" indent="457200" algn="l" rtl="0">
              <a:lnSpc>
                <a:spcPct val="120000"/>
              </a:lnSpc>
              <a:spcBef>
                <a:spcPts val="0"/>
              </a:spcBef>
              <a:spcAft>
                <a:spcPts val="0"/>
              </a:spcAft>
              <a:buNone/>
            </a:pPr>
            <a:r>
              <a:rPr lang="en-US" sz="2400">
                <a:solidFill>
                  <a:srgbClr val="333333"/>
                </a:solidFill>
                <a:highlight>
                  <a:srgbClr val="FFFFFF"/>
                </a:highlight>
                <a:latin typeface="Georgia"/>
                <a:ea typeface="Georgia"/>
                <a:cs typeface="Georgia"/>
                <a:sym typeface="Georgia"/>
              </a:rPr>
              <a:t> </a:t>
            </a:r>
            <a:endParaRPr sz="2400">
              <a:solidFill>
                <a:srgbClr val="333333"/>
              </a:solidFill>
              <a:highlight>
                <a:srgbClr val="FFFFFF"/>
              </a:highlight>
            </a:endParaRPr>
          </a:p>
          <a:p>
            <a:pPr marL="0" lvl="0" indent="0" algn="l" rtl="0">
              <a:lnSpc>
                <a:spcPct val="120000"/>
              </a:lnSpc>
              <a:spcBef>
                <a:spcPts val="0"/>
              </a:spcBef>
              <a:spcAft>
                <a:spcPts val="0"/>
              </a:spcAft>
              <a:buNone/>
            </a:pPr>
            <a:endParaRPr sz="2400">
              <a:solidFill>
                <a:srgbClr val="333333"/>
              </a:solidFill>
              <a:highlight>
                <a:srgbClr val="FFFFFF"/>
              </a:highlight>
            </a:endParaRPr>
          </a:p>
          <a:p>
            <a:pPr marL="0" lvl="0" indent="0" algn="l" rtl="0">
              <a:lnSpc>
                <a:spcPct val="120000"/>
              </a:lnSpc>
              <a:spcBef>
                <a:spcPts val="0"/>
              </a:spcBef>
              <a:spcAft>
                <a:spcPts val="0"/>
              </a:spcAft>
              <a:buNone/>
            </a:pPr>
            <a:endParaRPr sz="2400">
              <a:solidFill>
                <a:srgbClr val="333333"/>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36443" t="11129" r="22064" b="26816"/>
          <a:stretch>
            <a:fillRect/>
          </a:stretch>
        </p:blipFill>
        <p:spPr bwMode="auto">
          <a:xfrm>
            <a:off x="704850" y="714375"/>
            <a:ext cx="7677150" cy="5381625"/>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0"/>
          <p:cNvSpPr txBox="1"/>
          <p:nvPr/>
        </p:nvSpPr>
        <p:spPr>
          <a:xfrm>
            <a:off x="161150" y="250675"/>
            <a:ext cx="8702700" cy="6410400"/>
          </a:xfrm>
          <a:prstGeom prst="rect">
            <a:avLst/>
          </a:prstGeom>
          <a:noFill/>
          <a:ln>
            <a:noFill/>
          </a:ln>
        </p:spPr>
        <p:txBody>
          <a:bodyPr spcFirstLastPara="1" wrap="square" lIns="91425" tIns="91425" rIns="91425" bIns="91425" anchor="t" anchorCtr="0">
            <a:noAutofit/>
          </a:bodyPr>
          <a:lstStyle/>
          <a:p>
            <a:pPr marL="457200" lvl="0" indent="-381000" algn="l" rtl="0">
              <a:lnSpc>
                <a:spcPct val="150000"/>
              </a:lnSpc>
              <a:spcBef>
                <a:spcPts val="0"/>
              </a:spcBef>
              <a:spcAft>
                <a:spcPts val="0"/>
              </a:spcAft>
              <a:buClr>
                <a:srgbClr val="333333"/>
              </a:buClr>
              <a:buSzPts val="2400"/>
              <a:buChar char="❖"/>
            </a:pPr>
            <a:r>
              <a:rPr lang="en-US" sz="2350">
                <a:solidFill>
                  <a:srgbClr val="333333"/>
                </a:solidFill>
                <a:highlight>
                  <a:srgbClr val="FFFFFF"/>
                </a:highlight>
                <a:latin typeface="Georgia"/>
                <a:ea typeface="Georgia"/>
                <a:cs typeface="Georgia"/>
                <a:sym typeface="Georgia"/>
              </a:rPr>
              <a:t> </a:t>
            </a:r>
            <a:r>
              <a:rPr lang="en-US" sz="2300">
                <a:solidFill>
                  <a:srgbClr val="333333"/>
                </a:solidFill>
                <a:highlight>
                  <a:srgbClr val="FFFFFF"/>
                </a:highlight>
                <a:latin typeface="Times New Roman"/>
                <a:ea typeface="Times New Roman"/>
                <a:cs typeface="Times New Roman"/>
                <a:sym typeface="Times New Roman"/>
              </a:rPr>
              <a:t>1930s idea to use the iris for identification purposes was suggested</a:t>
            </a:r>
            <a:endParaRPr sz="2300">
              <a:solidFill>
                <a:srgbClr val="333333"/>
              </a:solidFill>
              <a:highlight>
                <a:srgbClr val="FFFFFF"/>
              </a:highlight>
              <a:latin typeface="Times New Roman"/>
              <a:ea typeface="Times New Roman"/>
              <a:cs typeface="Times New Roman"/>
              <a:sym typeface="Times New Roman"/>
            </a:endParaRPr>
          </a:p>
          <a:p>
            <a:pPr marL="457200" lvl="0" indent="-374650" algn="l" rtl="0">
              <a:lnSpc>
                <a:spcPct val="150000"/>
              </a:lnSpc>
              <a:spcBef>
                <a:spcPts val="0"/>
              </a:spcBef>
              <a:spcAft>
                <a:spcPts val="0"/>
              </a:spcAft>
              <a:buClr>
                <a:srgbClr val="333333"/>
              </a:buClr>
              <a:buSzPts val="2300"/>
              <a:buFont typeface="Times New Roman"/>
              <a:buChar char="❖"/>
            </a:pPr>
            <a:r>
              <a:rPr lang="en-US" sz="2300">
                <a:solidFill>
                  <a:srgbClr val="333333"/>
                </a:solidFill>
                <a:highlight>
                  <a:srgbClr val="FFFFFF"/>
                </a:highlight>
                <a:latin typeface="Times New Roman"/>
                <a:ea typeface="Times New Roman"/>
                <a:cs typeface="Times New Roman"/>
                <a:sym typeface="Times New Roman"/>
              </a:rPr>
              <a:t>1994  the first iris recognition algorithm was patented </a:t>
            </a:r>
            <a:endParaRPr sz="2300">
              <a:solidFill>
                <a:srgbClr val="333333"/>
              </a:solidFill>
              <a:highlight>
                <a:srgbClr val="FFFFFF"/>
              </a:highlight>
              <a:latin typeface="Times New Roman"/>
              <a:ea typeface="Times New Roman"/>
              <a:cs typeface="Times New Roman"/>
              <a:sym typeface="Times New Roman"/>
            </a:endParaRPr>
          </a:p>
          <a:p>
            <a:pPr marL="457200" lvl="0" indent="-374650" algn="l" rtl="0">
              <a:lnSpc>
                <a:spcPct val="150000"/>
              </a:lnSpc>
              <a:spcBef>
                <a:spcPts val="0"/>
              </a:spcBef>
              <a:spcAft>
                <a:spcPts val="0"/>
              </a:spcAft>
              <a:buClr>
                <a:srgbClr val="333333"/>
              </a:buClr>
              <a:buSzPts val="2300"/>
              <a:buFont typeface="Times New Roman"/>
              <a:buChar char="❖"/>
            </a:pPr>
            <a:r>
              <a:rPr lang="en-US" sz="2300">
                <a:solidFill>
                  <a:srgbClr val="333333"/>
                </a:solidFill>
                <a:highlight>
                  <a:srgbClr val="FFFFFF"/>
                </a:highlight>
                <a:latin typeface="Times New Roman"/>
                <a:ea typeface="Times New Roman"/>
                <a:cs typeface="Times New Roman"/>
                <a:sym typeface="Times New Roman"/>
              </a:rPr>
              <a:t>1995 iris recognition became available commercially </a:t>
            </a:r>
            <a:endParaRPr sz="2300">
              <a:solidFill>
                <a:srgbClr val="333333"/>
              </a:solidFill>
              <a:highlight>
                <a:srgbClr val="FFFFFF"/>
              </a:highlight>
              <a:latin typeface="Times New Roman"/>
              <a:ea typeface="Times New Roman"/>
              <a:cs typeface="Times New Roman"/>
              <a:sym typeface="Times New Roman"/>
            </a:endParaRPr>
          </a:p>
          <a:p>
            <a:pPr marL="457200" lvl="0" indent="-374650" algn="l" rtl="0">
              <a:lnSpc>
                <a:spcPct val="150000"/>
              </a:lnSpc>
              <a:spcBef>
                <a:spcPts val="0"/>
              </a:spcBef>
              <a:spcAft>
                <a:spcPts val="0"/>
              </a:spcAft>
              <a:buClr>
                <a:srgbClr val="333333"/>
              </a:buClr>
              <a:buSzPts val="2300"/>
              <a:buFont typeface="Times New Roman"/>
              <a:buChar char="❖"/>
            </a:pPr>
            <a:r>
              <a:rPr lang="en-US" sz="2300">
                <a:solidFill>
                  <a:srgbClr val="333333"/>
                </a:solidFill>
                <a:highlight>
                  <a:srgbClr val="FFFFFF"/>
                </a:highlight>
                <a:latin typeface="Times New Roman"/>
                <a:ea typeface="Times New Roman"/>
                <a:cs typeface="Times New Roman"/>
                <a:sym typeface="Times New Roman"/>
              </a:rPr>
              <a:t>2001 Super Bowl in Tampa, Fla., face recognition was used to capture an image of each of the 100,000 fans via a security camera and checked electronically against mug shots from the Tampa police</a:t>
            </a:r>
            <a:endParaRPr sz="2300">
              <a:solidFill>
                <a:srgbClr val="333333"/>
              </a:solidFill>
              <a:highlight>
                <a:srgbClr val="FFFFFF"/>
              </a:highlight>
              <a:latin typeface="Times New Roman"/>
              <a:ea typeface="Times New Roman"/>
              <a:cs typeface="Times New Roman"/>
              <a:sym typeface="Times New Roman"/>
            </a:endParaRPr>
          </a:p>
          <a:p>
            <a:pPr marL="457200" lvl="0" indent="-374650" algn="l" rtl="0">
              <a:lnSpc>
                <a:spcPct val="150000"/>
              </a:lnSpc>
              <a:spcBef>
                <a:spcPts val="0"/>
              </a:spcBef>
              <a:spcAft>
                <a:spcPts val="0"/>
              </a:spcAft>
              <a:buClr>
                <a:srgbClr val="333333"/>
              </a:buClr>
              <a:buSzPts val="2300"/>
              <a:buFont typeface="Times New Roman"/>
              <a:buChar char="❖"/>
            </a:pPr>
            <a:r>
              <a:rPr lang="en-US" sz="2300">
                <a:solidFill>
                  <a:srgbClr val="333333"/>
                </a:solidFill>
                <a:highlight>
                  <a:srgbClr val="FFFFFF"/>
                </a:highlight>
                <a:latin typeface="Times New Roman"/>
                <a:ea typeface="Times New Roman"/>
                <a:cs typeface="Times New Roman"/>
                <a:sym typeface="Times New Roman"/>
              </a:rPr>
              <a:t> 2003 federal govt started National Science and Technology Council establishing an official subcommittee on biometrics</a:t>
            </a:r>
            <a:endParaRPr sz="2300">
              <a:solidFill>
                <a:srgbClr val="333333"/>
              </a:solidFill>
              <a:highlight>
                <a:srgbClr val="FFFFFF"/>
              </a:highlight>
              <a:latin typeface="Times New Roman"/>
              <a:ea typeface="Times New Roman"/>
              <a:cs typeface="Times New Roman"/>
              <a:sym typeface="Times New Roman"/>
            </a:endParaRPr>
          </a:p>
          <a:p>
            <a:pPr marL="457200" lvl="0" indent="-374650" algn="l" rtl="0">
              <a:lnSpc>
                <a:spcPct val="150000"/>
              </a:lnSpc>
              <a:spcBef>
                <a:spcPts val="0"/>
              </a:spcBef>
              <a:spcAft>
                <a:spcPts val="0"/>
              </a:spcAft>
              <a:buClr>
                <a:srgbClr val="333333"/>
              </a:buClr>
              <a:buSzPts val="2300"/>
              <a:buFont typeface="Times New Roman"/>
              <a:buChar char="❖"/>
            </a:pPr>
            <a:r>
              <a:rPr lang="en-US" sz="2300">
                <a:solidFill>
                  <a:srgbClr val="333333"/>
                </a:solidFill>
                <a:highlight>
                  <a:srgbClr val="FFFFFF"/>
                </a:highlight>
                <a:latin typeface="Times New Roman"/>
                <a:ea typeface="Times New Roman"/>
                <a:cs typeface="Times New Roman"/>
                <a:sym typeface="Times New Roman"/>
              </a:rPr>
              <a:t>2004 Department of Defense implemented the Automated Biometric Identification System (ABIS) to help track and identify national security threats</a:t>
            </a:r>
            <a:endParaRPr sz="2300">
              <a:solidFill>
                <a:srgbClr val="333333"/>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41"/>
          <p:cNvPicPr preferRelativeResize="0"/>
          <p:nvPr/>
        </p:nvPicPr>
        <p:blipFill>
          <a:blip r:embed="rId3">
            <a:alphaModFix/>
          </a:blip>
          <a:stretch>
            <a:fillRect/>
          </a:stretch>
        </p:blipFill>
        <p:spPr>
          <a:xfrm>
            <a:off x="1193325" y="1002725"/>
            <a:ext cx="7309000" cy="4063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2"/>
          <p:cNvSpPr txBox="1"/>
          <p:nvPr/>
        </p:nvSpPr>
        <p:spPr>
          <a:xfrm>
            <a:off x="0" y="385050"/>
            <a:ext cx="8917200" cy="608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US" sz="2750" b="1">
                <a:solidFill>
                  <a:schemeClr val="dk1"/>
                </a:solidFill>
                <a:latin typeface="Algerian"/>
                <a:ea typeface="Algerian"/>
                <a:cs typeface="Algerian"/>
                <a:sym typeface="Algerian"/>
              </a:rPr>
              <a:t>Why Biometrics is Required?</a:t>
            </a:r>
            <a:endParaRPr sz="2750" b="1">
              <a:solidFill>
                <a:schemeClr val="dk1"/>
              </a:solidFill>
              <a:latin typeface="Algerian"/>
              <a:ea typeface="Algerian"/>
              <a:cs typeface="Algerian"/>
              <a:sym typeface="Algerian"/>
            </a:endParaRPr>
          </a:p>
          <a:p>
            <a:pPr marL="0" lvl="0" indent="0" algn="l" rtl="0">
              <a:lnSpc>
                <a:spcPct val="150000"/>
              </a:lnSpc>
              <a:spcBef>
                <a:spcPts val="1800"/>
              </a:spcBef>
              <a:spcAft>
                <a:spcPts val="0"/>
              </a:spcAft>
              <a:buNone/>
            </a:pPr>
            <a:r>
              <a:rPr lang="en-US" sz="2400">
                <a:solidFill>
                  <a:schemeClr val="dk1"/>
                </a:solidFill>
                <a:highlight>
                  <a:srgbClr val="FFFFFF"/>
                </a:highlight>
                <a:latin typeface="Times New Roman"/>
                <a:ea typeface="Times New Roman"/>
                <a:cs typeface="Times New Roman"/>
                <a:sym typeface="Times New Roman"/>
              </a:rPr>
              <a:t>Protects the systems and data from unauthorized users</a:t>
            </a:r>
            <a:endParaRPr sz="2400">
              <a:solidFill>
                <a:schemeClr val="dk1"/>
              </a:solidFill>
              <a:highlight>
                <a:srgbClr val="FFFFFF"/>
              </a:highlight>
              <a:latin typeface="Times New Roman"/>
              <a:ea typeface="Times New Roman"/>
              <a:cs typeface="Times New Roman"/>
              <a:sym typeface="Times New Roman"/>
            </a:endParaRPr>
          </a:p>
          <a:p>
            <a:pPr marL="0" lvl="0" indent="0" algn="l" rtl="0">
              <a:lnSpc>
                <a:spcPct val="150000"/>
              </a:lnSpc>
              <a:spcBef>
                <a:spcPts val="1800"/>
              </a:spcBef>
              <a:spcAft>
                <a:spcPts val="0"/>
              </a:spcAft>
              <a:buNone/>
            </a:pPr>
            <a:r>
              <a:rPr lang="en-US" sz="2500" b="1">
                <a:solidFill>
                  <a:schemeClr val="dk1"/>
                </a:solidFill>
                <a:highlight>
                  <a:srgbClr val="FFFFFF"/>
                </a:highlight>
                <a:latin typeface="Times New Roman"/>
                <a:ea typeface="Times New Roman"/>
                <a:cs typeface="Times New Roman"/>
                <a:sym typeface="Times New Roman"/>
              </a:rPr>
              <a:t>Biometrics is used for authenticating and authorizing a person</a:t>
            </a:r>
            <a:endParaRPr sz="2500" b="1">
              <a:solidFill>
                <a:schemeClr val="dk1"/>
              </a:solidFill>
              <a:highlight>
                <a:srgbClr val="FFFFFF"/>
              </a:highlight>
              <a:latin typeface="Times New Roman"/>
              <a:ea typeface="Times New Roman"/>
              <a:cs typeface="Times New Roman"/>
              <a:sym typeface="Times New Roman"/>
            </a:endParaRPr>
          </a:p>
          <a:p>
            <a:pPr marL="0" lvl="0" indent="0" algn="l" rtl="0">
              <a:lnSpc>
                <a:spcPct val="150000"/>
              </a:lnSpc>
              <a:spcBef>
                <a:spcPts val="1400"/>
              </a:spcBef>
              <a:spcAft>
                <a:spcPts val="0"/>
              </a:spcAft>
              <a:buNone/>
            </a:pPr>
            <a:r>
              <a:rPr lang="en-US" sz="2900" b="1">
                <a:solidFill>
                  <a:schemeClr val="dk1"/>
                </a:solidFill>
                <a:latin typeface="Algerian"/>
                <a:ea typeface="Algerian"/>
                <a:cs typeface="Algerian"/>
                <a:sym typeface="Algerian"/>
              </a:rPr>
              <a:t>Authentication (Identification)</a:t>
            </a:r>
            <a:endParaRPr sz="2900" b="1">
              <a:solidFill>
                <a:schemeClr val="dk1"/>
              </a:solidFill>
              <a:latin typeface="Algerian"/>
              <a:ea typeface="Algerian"/>
              <a:cs typeface="Algerian"/>
              <a:sym typeface="Algerian"/>
            </a:endParaRPr>
          </a:p>
          <a:p>
            <a:pPr marL="457200" marR="25400" lvl="0" indent="-381000" algn="just" rtl="0">
              <a:lnSpc>
                <a:spcPct val="150000"/>
              </a:lnSpc>
              <a:spcBef>
                <a:spcPts val="6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finds out answer of question, “</a:t>
            </a:r>
            <a:r>
              <a:rPr lang="en-US" sz="2400" b="1">
                <a:solidFill>
                  <a:schemeClr val="dk1"/>
                </a:solidFill>
                <a:latin typeface="Times New Roman"/>
                <a:ea typeface="Times New Roman"/>
                <a:cs typeface="Times New Roman"/>
                <a:sym typeface="Times New Roman"/>
              </a:rPr>
              <a:t>Are you the same who you are claiming to be</a:t>
            </a:r>
            <a:r>
              <a:rPr lang="en-US" sz="2400">
                <a:solidFill>
                  <a:schemeClr val="dk1"/>
                </a:solidFill>
                <a:latin typeface="Times New Roman"/>
                <a:ea typeface="Times New Roman"/>
                <a:cs typeface="Times New Roman"/>
                <a:sym typeface="Times New Roman"/>
              </a:rPr>
              <a:t>?”, or, “</a:t>
            </a:r>
            <a:r>
              <a:rPr lang="en-US" sz="2400" b="1">
                <a:solidFill>
                  <a:schemeClr val="dk1"/>
                </a:solidFill>
                <a:latin typeface="Times New Roman"/>
                <a:ea typeface="Times New Roman"/>
                <a:cs typeface="Times New Roman"/>
                <a:sym typeface="Times New Roman"/>
              </a:rPr>
              <a:t>Do I know you?</a:t>
            </a:r>
            <a:r>
              <a:rPr lang="en-US" sz="2400">
                <a:solidFill>
                  <a:schemeClr val="dk1"/>
                </a:solidFill>
                <a:latin typeface="Times New Roman"/>
                <a:ea typeface="Times New Roman"/>
                <a:cs typeface="Times New Roman"/>
                <a:sym typeface="Times New Roman"/>
              </a:rPr>
              <a:t>”</a:t>
            </a:r>
            <a:endParaRPr sz="2400">
              <a:solidFill>
                <a:schemeClr val="dk1"/>
              </a:solidFill>
              <a:latin typeface="Times New Roman"/>
              <a:ea typeface="Times New Roman"/>
              <a:cs typeface="Times New Roman"/>
              <a:sym typeface="Times New Roman"/>
            </a:endParaRPr>
          </a:p>
          <a:p>
            <a:pPr marL="457200" marR="25400" lvl="0" indent="-381000" algn="just" rtl="0">
              <a:lnSpc>
                <a:spcPct val="15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one-to-many matching and comparison of a person’s biometrics with the whole database</a:t>
            </a:r>
            <a:endParaRPr sz="2400">
              <a:solidFill>
                <a:schemeClr val="dk1"/>
              </a:solidFill>
              <a:latin typeface="Times New Roman"/>
              <a:ea typeface="Times New Roman"/>
              <a:cs typeface="Times New Roman"/>
              <a:sym typeface="Times New Roman"/>
            </a:endParaRPr>
          </a:p>
          <a:p>
            <a:pPr marL="457200" lvl="0" indent="0" algn="l" rtl="0">
              <a:lnSpc>
                <a:spcPct val="150000"/>
              </a:lnSpc>
              <a:spcBef>
                <a:spcPts val="1800"/>
              </a:spcBef>
              <a:spcAft>
                <a:spcPts val="400"/>
              </a:spcAft>
              <a:buNone/>
            </a:pPr>
            <a:endParaRPr sz="12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3"/>
          <p:cNvSpPr txBox="1"/>
          <p:nvPr/>
        </p:nvSpPr>
        <p:spPr>
          <a:xfrm>
            <a:off x="0" y="0"/>
            <a:ext cx="8863500" cy="685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US" sz="2900" b="1">
                <a:solidFill>
                  <a:schemeClr val="dk1"/>
                </a:solidFill>
                <a:latin typeface="Algerian"/>
                <a:ea typeface="Algerian"/>
                <a:cs typeface="Algerian"/>
                <a:sym typeface="Algerian"/>
              </a:rPr>
              <a:t>Verification</a:t>
            </a:r>
            <a:endParaRPr sz="2900" b="1">
              <a:solidFill>
                <a:schemeClr val="dk1"/>
              </a:solidFill>
              <a:latin typeface="Algerian"/>
              <a:ea typeface="Algerian"/>
              <a:cs typeface="Algerian"/>
              <a:sym typeface="Algerian"/>
            </a:endParaRPr>
          </a:p>
          <a:p>
            <a:pPr marL="457200" marR="25400" lvl="0" indent="-381000" algn="just" rtl="0">
              <a:lnSpc>
                <a:spcPct val="150000"/>
              </a:lnSpc>
              <a:spcBef>
                <a:spcPts val="6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One-to-one process of matching </a:t>
            </a:r>
            <a:endParaRPr sz="2400">
              <a:solidFill>
                <a:schemeClr val="dk1"/>
              </a:solidFill>
              <a:latin typeface="Times New Roman"/>
              <a:ea typeface="Times New Roman"/>
              <a:cs typeface="Times New Roman"/>
              <a:sym typeface="Times New Roman"/>
            </a:endParaRPr>
          </a:p>
          <a:p>
            <a:pPr marL="457200" marR="25400" lvl="0" indent="-381000" algn="just" rtl="0">
              <a:lnSpc>
                <a:spcPct val="15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Live sample entered by the candidate is compared with a previously stored template in the database</a:t>
            </a:r>
            <a:endParaRPr sz="2400">
              <a:solidFill>
                <a:schemeClr val="dk1"/>
              </a:solidFill>
              <a:latin typeface="Times New Roman"/>
              <a:ea typeface="Times New Roman"/>
              <a:cs typeface="Times New Roman"/>
              <a:sym typeface="Times New Roman"/>
            </a:endParaRPr>
          </a:p>
          <a:p>
            <a:pPr marL="457200" marR="25400" lvl="0" indent="-381000" algn="just" rtl="0">
              <a:lnSpc>
                <a:spcPct val="15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Matching with more than 70% agreeable similarity, then the verification is successful.</a:t>
            </a:r>
            <a:endParaRPr sz="2400">
              <a:solidFill>
                <a:schemeClr val="dk1"/>
              </a:solidFill>
              <a:latin typeface="Times New Roman"/>
              <a:ea typeface="Times New Roman"/>
              <a:cs typeface="Times New Roman"/>
              <a:sym typeface="Times New Roman"/>
            </a:endParaRPr>
          </a:p>
          <a:p>
            <a:pPr marL="0" lvl="0" indent="0" algn="l" rtl="0">
              <a:lnSpc>
                <a:spcPct val="150000"/>
              </a:lnSpc>
              <a:spcBef>
                <a:spcPts val="1400"/>
              </a:spcBef>
              <a:spcAft>
                <a:spcPts val="0"/>
              </a:spcAft>
              <a:buNone/>
            </a:pPr>
            <a:r>
              <a:rPr lang="en-US" sz="2800" b="1">
                <a:solidFill>
                  <a:schemeClr val="dk1"/>
                </a:solidFill>
                <a:latin typeface="Algerian"/>
                <a:ea typeface="Algerian"/>
                <a:cs typeface="Algerian"/>
                <a:sym typeface="Algerian"/>
              </a:rPr>
              <a:t>Authorization</a:t>
            </a:r>
            <a:endParaRPr sz="2800" b="1">
              <a:solidFill>
                <a:schemeClr val="dk1"/>
              </a:solidFill>
              <a:latin typeface="Algerian"/>
              <a:ea typeface="Algerian"/>
              <a:cs typeface="Algerian"/>
              <a:sym typeface="Algerian"/>
            </a:endParaRPr>
          </a:p>
          <a:p>
            <a:pPr marL="457200" marR="25400" lvl="0" indent="-381000" algn="just" rtl="0">
              <a:lnSpc>
                <a:spcPct val="150000"/>
              </a:lnSpc>
              <a:spcBef>
                <a:spcPts val="6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Process of assigning access rights to the authenticated or verified users</a:t>
            </a:r>
            <a:endParaRPr sz="2400">
              <a:solidFill>
                <a:schemeClr val="dk1"/>
              </a:solidFill>
              <a:latin typeface="Times New Roman"/>
              <a:ea typeface="Times New Roman"/>
              <a:cs typeface="Times New Roman"/>
              <a:sym typeface="Times New Roman"/>
            </a:endParaRPr>
          </a:p>
          <a:p>
            <a:pPr marL="457200" marR="25400" lvl="0" indent="-381000" algn="just" rtl="0">
              <a:lnSpc>
                <a:spcPct val="15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 Finds out the answer for the question, “Are you eligible to have certain rights to access this resource?”</a:t>
            </a:r>
            <a:endParaRPr sz="2400">
              <a:solidFill>
                <a:schemeClr val="dk1"/>
              </a:solidFill>
              <a:latin typeface="Times New Roman"/>
              <a:ea typeface="Times New Roman"/>
              <a:cs typeface="Times New Roman"/>
              <a:sym typeface="Times New Roman"/>
            </a:endParaRPr>
          </a:p>
          <a:p>
            <a:pPr marL="0" lvl="0" indent="0" algn="l" rtl="0">
              <a:lnSpc>
                <a:spcPct val="150000"/>
              </a:lnSpc>
              <a:spcBef>
                <a:spcPts val="1800"/>
              </a:spcBef>
              <a:spcAft>
                <a:spcPts val="400"/>
              </a:spcAft>
              <a:buNone/>
            </a:pPr>
            <a:endParaRPr sz="12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4"/>
          <p:cNvSpPr txBox="1"/>
          <p:nvPr/>
        </p:nvSpPr>
        <p:spPr>
          <a:xfrm>
            <a:off x="0" y="0"/>
            <a:ext cx="8809800" cy="442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endParaRPr sz="2900">
              <a:solidFill>
                <a:schemeClr val="dk1"/>
              </a:solidFill>
              <a:latin typeface="Algerian"/>
              <a:ea typeface="Algerian"/>
              <a:cs typeface="Algerian"/>
              <a:sym typeface="Algerian"/>
            </a:endParaRPr>
          </a:p>
          <a:p>
            <a:pPr marL="0" lvl="0" indent="0" algn="l" rtl="0">
              <a:lnSpc>
                <a:spcPct val="115000"/>
              </a:lnSpc>
              <a:spcBef>
                <a:spcPts val="1400"/>
              </a:spcBef>
              <a:spcAft>
                <a:spcPts val="0"/>
              </a:spcAft>
              <a:buNone/>
            </a:pPr>
            <a:r>
              <a:rPr lang="en-US" sz="2900" b="1">
                <a:solidFill>
                  <a:schemeClr val="dk1"/>
                </a:solidFill>
                <a:latin typeface="Algerian"/>
                <a:ea typeface="Algerian"/>
                <a:cs typeface="Algerian"/>
                <a:sym typeface="Algerian"/>
              </a:rPr>
              <a:t>Shortcomings of Conventional Security Aids</a:t>
            </a:r>
            <a:endParaRPr sz="2900" b="1">
              <a:solidFill>
                <a:schemeClr val="dk1"/>
              </a:solidFill>
              <a:latin typeface="Algerian"/>
              <a:ea typeface="Algerian"/>
              <a:cs typeface="Algerian"/>
              <a:sym typeface="Algerian"/>
            </a:endParaRPr>
          </a:p>
          <a:p>
            <a:pPr marL="0" lvl="0" indent="0" algn="l" rtl="0">
              <a:lnSpc>
                <a:spcPct val="115000"/>
              </a:lnSpc>
              <a:spcBef>
                <a:spcPts val="1400"/>
              </a:spcBef>
              <a:spcAft>
                <a:spcPts val="0"/>
              </a:spcAft>
              <a:buNone/>
            </a:pPr>
            <a:endParaRPr sz="2900">
              <a:solidFill>
                <a:schemeClr val="dk1"/>
              </a:solidFill>
              <a:latin typeface="Algerian"/>
              <a:ea typeface="Algerian"/>
              <a:cs typeface="Algerian"/>
              <a:sym typeface="Algerian"/>
            </a:endParaRPr>
          </a:p>
          <a:p>
            <a:pPr marL="457200" lvl="0" indent="-381000" algn="l" rtl="0">
              <a:lnSpc>
                <a:spcPct val="150000"/>
              </a:lnSpc>
              <a:spcBef>
                <a:spcPts val="4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Recognizes some code associated with the person rather than recognizing the person who actually produced it.</a:t>
            </a:r>
            <a:endParaRPr sz="2400">
              <a:solidFill>
                <a:schemeClr val="dk1"/>
              </a:solidFill>
              <a:latin typeface="Times New Roman"/>
              <a:ea typeface="Times New Roman"/>
              <a:cs typeface="Times New Roman"/>
              <a:sym typeface="Times New Roman"/>
            </a:endParaRPr>
          </a:p>
          <a:p>
            <a:pPr marL="457200" lvl="0" indent="-381000" algn="l" rtl="0">
              <a:lnSpc>
                <a:spcPct val="15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They can be forgotten, lost, or stolen</a:t>
            </a:r>
            <a:endParaRPr sz="2400">
              <a:solidFill>
                <a:schemeClr val="dk1"/>
              </a:solidFill>
              <a:latin typeface="Times New Roman"/>
              <a:ea typeface="Times New Roman"/>
              <a:cs typeface="Times New Roman"/>
              <a:sym typeface="Times New Roman"/>
            </a:endParaRPr>
          </a:p>
          <a:p>
            <a:pPr marL="457200" lvl="0" indent="-381000" algn="l" rtl="0">
              <a:lnSpc>
                <a:spcPct val="150000"/>
              </a:lnSpc>
              <a:spcBef>
                <a:spcPts val="0"/>
              </a:spcBef>
              <a:spcAft>
                <a:spcPts val="0"/>
              </a:spcAft>
              <a:buClr>
                <a:schemeClr val="dk1"/>
              </a:buClr>
              <a:buSzPts val="2400"/>
              <a:buFont typeface="Times New Roman"/>
              <a:buChar char="❖"/>
            </a:pPr>
            <a:r>
              <a:rPr lang="en-US" sz="2400">
                <a:solidFill>
                  <a:schemeClr val="dk1"/>
                </a:solidFill>
                <a:highlight>
                  <a:srgbClr val="FFFFFF"/>
                </a:highlight>
                <a:latin typeface="Times New Roman"/>
                <a:ea typeface="Times New Roman"/>
                <a:cs typeface="Times New Roman"/>
                <a:sym typeface="Times New Roman"/>
              </a:rPr>
              <a:t>They are not precise</a:t>
            </a:r>
            <a:endParaRPr sz="2400">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400"/>
              </a:spcAft>
              <a:buNone/>
            </a:pPr>
            <a:endParaRPr sz="135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5" descr="Biometric Basic Components"/>
          <p:cNvPicPr preferRelativeResize="0"/>
          <p:nvPr/>
        </p:nvPicPr>
        <p:blipFill>
          <a:blip r:embed="rId3">
            <a:alphaModFix/>
          </a:blip>
          <a:stretch>
            <a:fillRect/>
          </a:stretch>
        </p:blipFill>
        <p:spPr>
          <a:xfrm>
            <a:off x="313500" y="1450373"/>
            <a:ext cx="8290225" cy="4619750"/>
          </a:xfrm>
          <a:prstGeom prst="rect">
            <a:avLst/>
          </a:prstGeom>
          <a:noFill/>
          <a:ln>
            <a:noFill/>
          </a:ln>
        </p:spPr>
      </p:pic>
      <p:sp>
        <p:nvSpPr>
          <p:cNvPr id="261" name="Google Shape;261;p45"/>
          <p:cNvSpPr txBox="1"/>
          <p:nvPr/>
        </p:nvSpPr>
        <p:spPr>
          <a:xfrm>
            <a:off x="590900" y="286875"/>
            <a:ext cx="8111400" cy="119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800"/>
              </a:spcBef>
              <a:spcAft>
                <a:spcPts val="0"/>
              </a:spcAft>
              <a:buNone/>
            </a:pPr>
            <a:r>
              <a:rPr lang="en-US" sz="2750" b="1">
                <a:latin typeface="Algerian"/>
                <a:ea typeface="Algerian"/>
                <a:cs typeface="Algerian"/>
                <a:sym typeface="Algerian"/>
              </a:rPr>
              <a:t>Basic Components of a Biometric System</a:t>
            </a:r>
            <a:endParaRPr sz="2750" b="1">
              <a:latin typeface="Algerian"/>
              <a:ea typeface="Algerian"/>
              <a:cs typeface="Algerian"/>
              <a:sym typeface="Algerian"/>
            </a:endParaRPr>
          </a:p>
          <a:p>
            <a:pPr marL="0" lvl="0" indent="0" algn="l" rtl="0">
              <a:lnSpc>
                <a:spcPct val="115000"/>
              </a:lnSpc>
              <a:spcBef>
                <a:spcPts val="400"/>
              </a:spcBef>
              <a:spcAft>
                <a:spcPts val="0"/>
              </a:spcAft>
              <a:buNone/>
            </a:pPr>
            <a:endParaRPr sz="11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6"/>
          <p:cNvSpPr txBox="1"/>
          <p:nvPr/>
        </p:nvSpPr>
        <p:spPr>
          <a:xfrm>
            <a:off x="364050" y="250675"/>
            <a:ext cx="8415900" cy="6070200"/>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1400"/>
              </a:spcBef>
              <a:spcAft>
                <a:spcPts val="0"/>
              </a:spcAft>
              <a:buNone/>
            </a:pPr>
            <a:r>
              <a:rPr lang="en-US" sz="2650" b="1">
                <a:solidFill>
                  <a:schemeClr val="dk1"/>
                </a:solidFill>
                <a:latin typeface="Times New Roman"/>
                <a:ea typeface="Times New Roman"/>
                <a:cs typeface="Times New Roman"/>
                <a:sym typeface="Times New Roman"/>
              </a:rPr>
              <a:t>Input Interface (Sensors)</a:t>
            </a:r>
            <a:endParaRPr sz="2650" b="1">
              <a:solidFill>
                <a:schemeClr val="dk1"/>
              </a:solidFill>
              <a:latin typeface="Times New Roman"/>
              <a:ea typeface="Times New Roman"/>
              <a:cs typeface="Times New Roman"/>
              <a:sym typeface="Times New Roman"/>
            </a:endParaRPr>
          </a:p>
          <a:p>
            <a:pPr marL="457200" marR="25400" lvl="0" indent="-381000" algn="just" rtl="0">
              <a:lnSpc>
                <a:spcPct val="150000"/>
              </a:lnSpc>
              <a:spcBef>
                <a:spcPts val="600"/>
              </a:spcBef>
              <a:spcAft>
                <a:spcPts val="0"/>
              </a:spcAft>
              <a:buClr>
                <a:schemeClr val="dk1"/>
              </a:buClr>
              <a:buSzPts val="2400"/>
              <a:buChar char="❖"/>
            </a:pPr>
            <a:r>
              <a:rPr lang="en-US" sz="2400">
                <a:solidFill>
                  <a:schemeClr val="dk1"/>
                </a:solidFill>
              </a:rPr>
              <a:t> </a:t>
            </a:r>
            <a:r>
              <a:rPr lang="en-US" sz="2400">
                <a:solidFill>
                  <a:schemeClr val="dk1"/>
                </a:solidFill>
                <a:latin typeface="Times New Roman"/>
                <a:ea typeface="Times New Roman"/>
                <a:cs typeface="Times New Roman"/>
                <a:sym typeface="Times New Roman"/>
              </a:rPr>
              <a:t>Sensing component of a biometrics system that converts human biological data into digital form</a:t>
            </a:r>
            <a:endParaRPr sz="2400">
              <a:solidFill>
                <a:schemeClr val="dk1"/>
              </a:solidFill>
              <a:latin typeface="Times New Roman"/>
              <a:ea typeface="Times New Roman"/>
              <a:cs typeface="Times New Roman"/>
              <a:sym typeface="Times New Roman"/>
            </a:endParaRPr>
          </a:p>
          <a:p>
            <a:pPr marL="457200" lvl="0" indent="-381000" algn="l" rtl="0">
              <a:lnSpc>
                <a:spcPct val="150000"/>
              </a:lnSpc>
              <a:spcBef>
                <a:spcPts val="0"/>
              </a:spcBef>
              <a:spcAft>
                <a:spcPts val="0"/>
              </a:spcAft>
              <a:buClr>
                <a:schemeClr val="dk1"/>
              </a:buClr>
              <a:buSzPts val="2400"/>
              <a:buChar char="❖"/>
            </a:pPr>
            <a:r>
              <a:rPr lang="en-US" sz="2400">
                <a:solidFill>
                  <a:schemeClr val="dk1"/>
                </a:solidFill>
                <a:latin typeface="Times New Roman"/>
                <a:ea typeface="Times New Roman"/>
                <a:cs typeface="Times New Roman"/>
                <a:sym typeface="Times New Roman"/>
              </a:rPr>
              <a:t>A </a:t>
            </a:r>
            <a:r>
              <a:rPr lang="en-US" sz="2400" b="1">
                <a:solidFill>
                  <a:schemeClr val="dk1"/>
                </a:solidFill>
                <a:latin typeface="Times New Roman"/>
                <a:ea typeface="Times New Roman"/>
                <a:cs typeface="Times New Roman"/>
                <a:sym typeface="Times New Roman"/>
              </a:rPr>
              <a:t>Metal Oxide Semiconductor</a:t>
            </a:r>
            <a:r>
              <a:rPr lang="en-US" sz="2400">
                <a:solidFill>
                  <a:schemeClr val="dk1"/>
                </a:solidFill>
                <a:latin typeface="Times New Roman"/>
                <a:ea typeface="Times New Roman"/>
                <a:cs typeface="Times New Roman"/>
                <a:sym typeface="Times New Roman"/>
              </a:rPr>
              <a:t> (CMOS) imager or a </a:t>
            </a:r>
            <a:r>
              <a:rPr lang="en-US" sz="2400" b="1">
                <a:solidFill>
                  <a:schemeClr val="dk1"/>
                </a:solidFill>
                <a:latin typeface="Times New Roman"/>
                <a:ea typeface="Times New Roman"/>
                <a:cs typeface="Times New Roman"/>
                <a:sym typeface="Times New Roman"/>
              </a:rPr>
              <a:t>Charge Coupled Device </a:t>
            </a:r>
            <a:r>
              <a:rPr lang="en-US" sz="2400">
                <a:solidFill>
                  <a:schemeClr val="dk1"/>
                </a:solidFill>
                <a:latin typeface="Times New Roman"/>
                <a:ea typeface="Times New Roman"/>
                <a:cs typeface="Times New Roman"/>
                <a:sym typeface="Times New Roman"/>
              </a:rPr>
              <a:t>(CCD) in the case of face recognition, handprint recognition, or iris/retinal recognition systems.</a:t>
            </a:r>
            <a:endParaRPr sz="2400">
              <a:solidFill>
                <a:schemeClr val="dk1"/>
              </a:solidFill>
              <a:latin typeface="Times New Roman"/>
              <a:ea typeface="Times New Roman"/>
              <a:cs typeface="Times New Roman"/>
              <a:sym typeface="Times New Roman"/>
            </a:endParaRPr>
          </a:p>
          <a:p>
            <a:pPr marL="457200" lvl="0" indent="-381000" algn="l" rtl="0">
              <a:lnSpc>
                <a:spcPct val="150000"/>
              </a:lnSpc>
              <a:spcBef>
                <a:spcPts val="0"/>
              </a:spcBef>
              <a:spcAft>
                <a:spcPts val="0"/>
              </a:spcAft>
              <a:buClr>
                <a:schemeClr val="dk1"/>
              </a:buClr>
              <a:buSzPts val="2400"/>
              <a:buChar char="❖"/>
            </a:pPr>
            <a:r>
              <a:rPr lang="en-US" sz="2400">
                <a:solidFill>
                  <a:schemeClr val="dk1"/>
                </a:solidFill>
                <a:latin typeface="Times New Roman"/>
                <a:ea typeface="Times New Roman"/>
                <a:cs typeface="Times New Roman"/>
                <a:sym typeface="Times New Roman"/>
              </a:rPr>
              <a:t>An </a:t>
            </a:r>
            <a:r>
              <a:rPr lang="en-US" sz="2400" b="1">
                <a:solidFill>
                  <a:schemeClr val="dk1"/>
                </a:solidFill>
                <a:latin typeface="Times New Roman"/>
                <a:ea typeface="Times New Roman"/>
                <a:cs typeface="Times New Roman"/>
                <a:sym typeface="Times New Roman"/>
              </a:rPr>
              <a:t>optical sensor</a:t>
            </a:r>
            <a:r>
              <a:rPr lang="en-US" sz="2400">
                <a:solidFill>
                  <a:schemeClr val="dk1"/>
                </a:solidFill>
                <a:latin typeface="Times New Roman"/>
                <a:ea typeface="Times New Roman"/>
                <a:cs typeface="Times New Roman"/>
                <a:sym typeface="Times New Roman"/>
              </a:rPr>
              <a:t> in case of fingerprint systems.</a:t>
            </a:r>
            <a:endParaRPr sz="2400">
              <a:solidFill>
                <a:schemeClr val="dk1"/>
              </a:solidFill>
              <a:latin typeface="Times New Roman"/>
              <a:ea typeface="Times New Roman"/>
              <a:cs typeface="Times New Roman"/>
              <a:sym typeface="Times New Roman"/>
            </a:endParaRPr>
          </a:p>
          <a:p>
            <a:pPr marL="457200" lvl="0" indent="-381000" algn="l" rtl="0">
              <a:lnSpc>
                <a:spcPct val="150000"/>
              </a:lnSpc>
              <a:spcBef>
                <a:spcPts val="0"/>
              </a:spcBef>
              <a:spcAft>
                <a:spcPts val="0"/>
              </a:spcAft>
              <a:buClr>
                <a:schemeClr val="dk1"/>
              </a:buClr>
              <a:buSzPts val="2400"/>
              <a:buChar char="❖"/>
            </a:pPr>
            <a:r>
              <a:rPr lang="en-US" sz="2400">
                <a:solidFill>
                  <a:schemeClr val="dk1"/>
                </a:solidFill>
                <a:latin typeface="Times New Roman"/>
                <a:ea typeface="Times New Roman"/>
                <a:cs typeface="Times New Roman"/>
                <a:sym typeface="Times New Roman"/>
              </a:rPr>
              <a:t>A </a:t>
            </a:r>
            <a:r>
              <a:rPr lang="en-US" sz="2400" b="1">
                <a:solidFill>
                  <a:schemeClr val="dk1"/>
                </a:solidFill>
                <a:latin typeface="Times New Roman"/>
                <a:ea typeface="Times New Roman"/>
                <a:cs typeface="Times New Roman"/>
                <a:sym typeface="Times New Roman"/>
              </a:rPr>
              <a:t>microphone</a:t>
            </a:r>
            <a:r>
              <a:rPr lang="en-US" sz="2400">
                <a:solidFill>
                  <a:schemeClr val="dk1"/>
                </a:solidFill>
                <a:latin typeface="Times New Roman"/>
                <a:ea typeface="Times New Roman"/>
                <a:cs typeface="Times New Roman"/>
                <a:sym typeface="Times New Roman"/>
              </a:rPr>
              <a:t> in case of voice recognition systems.</a:t>
            </a:r>
            <a:endParaRPr sz="2400">
              <a:solidFill>
                <a:schemeClr val="dk1"/>
              </a:solidFill>
              <a:latin typeface="Times New Roman"/>
              <a:ea typeface="Times New Roman"/>
              <a:cs typeface="Times New Roman"/>
              <a:sym typeface="Times New Roman"/>
            </a:endParaRPr>
          </a:p>
          <a:p>
            <a:pPr marL="0" marR="25400" lvl="0" indent="0" algn="just" rtl="0">
              <a:lnSpc>
                <a:spcPct val="150000"/>
              </a:lnSpc>
              <a:spcBef>
                <a:spcPts val="600"/>
              </a:spcBef>
              <a:spcAft>
                <a:spcPts val="70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7"/>
          <p:cNvSpPr txBox="1"/>
          <p:nvPr/>
        </p:nvSpPr>
        <p:spPr>
          <a:xfrm>
            <a:off x="0" y="71625"/>
            <a:ext cx="8863500" cy="6410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1400"/>
              </a:spcBef>
              <a:spcAft>
                <a:spcPts val="0"/>
              </a:spcAft>
              <a:buNone/>
            </a:pPr>
            <a:r>
              <a:rPr lang="en-US" sz="2650" b="1">
                <a:solidFill>
                  <a:schemeClr val="dk1"/>
                </a:solidFill>
                <a:latin typeface="Times New Roman"/>
                <a:ea typeface="Times New Roman"/>
                <a:cs typeface="Times New Roman"/>
                <a:sym typeface="Times New Roman"/>
              </a:rPr>
              <a:t>Processing Unit</a:t>
            </a:r>
            <a:endParaRPr sz="2650" b="1">
              <a:solidFill>
                <a:schemeClr val="dk1"/>
              </a:solidFill>
              <a:latin typeface="Times New Roman"/>
              <a:ea typeface="Times New Roman"/>
              <a:cs typeface="Times New Roman"/>
              <a:sym typeface="Times New Roman"/>
            </a:endParaRPr>
          </a:p>
          <a:p>
            <a:pPr marL="25400" marR="25400" lvl="0" indent="0" algn="just" rtl="0">
              <a:lnSpc>
                <a:spcPct val="150000"/>
              </a:lnSpc>
              <a:spcBef>
                <a:spcPts val="600"/>
              </a:spcBef>
              <a:spcAft>
                <a:spcPts val="0"/>
              </a:spcAft>
              <a:buNone/>
            </a:pPr>
            <a:r>
              <a:rPr lang="en-US" sz="2400">
                <a:solidFill>
                  <a:schemeClr val="dk1"/>
                </a:solidFill>
                <a:latin typeface="Times New Roman"/>
                <a:ea typeface="Times New Roman"/>
                <a:cs typeface="Times New Roman"/>
                <a:sym typeface="Times New Roman"/>
              </a:rPr>
              <a:t>processing component is a microprocessor, Digital Signal Processor (DSP), or computer that processes the data captured from the sensors.</a:t>
            </a:r>
            <a:endParaRPr sz="2400">
              <a:solidFill>
                <a:schemeClr val="dk1"/>
              </a:solidFill>
              <a:latin typeface="Times New Roman"/>
              <a:ea typeface="Times New Roman"/>
              <a:cs typeface="Times New Roman"/>
              <a:sym typeface="Times New Roman"/>
            </a:endParaRPr>
          </a:p>
          <a:p>
            <a:pPr marL="25400" marR="25400" lvl="0" indent="0" algn="just" rtl="0">
              <a:lnSpc>
                <a:spcPct val="150000"/>
              </a:lnSpc>
              <a:spcBef>
                <a:spcPts val="700"/>
              </a:spcBef>
              <a:spcAft>
                <a:spcPts val="0"/>
              </a:spcAft>
              <a:buNone/>
            </a:pPr>
            <a:r>
              <a:rPr lang="en-US" sz="2400">
                <a:solidFill>
                  <a:schemeClr val="dk1"/>
                </a:solidFill>
                <a:latin typeface="Times New Roman"/>
                <a:ea typeface="Times New Roman"/>
                <a:cs typeface="Times New Roman"/>
                <a:sym typeface="Times New Roman"/>
              </a:rPr>
              <a:t>The processing of the biometric sample involves −</a:t>
            </a:r>
            <a:endParaRPr sz="2400">
              <a:solidFill>
                <a:schemeClr val="dk1"/>
              </a:solidFill>
              <a:latin typeface="Times New Roman"/>
              <a:ea typeface="Times New Roman"/>
              <a:cs typeface="Times New Roman"/>
              <a:sym typeface="Times New Roman"/>
            </a:endParaRPr>
          </a:p>
          <a:p>
            <a:pPr marL="457200" lvl="0" indent="-381000" algn="l" rtl="0">
              <a:lnSpc>
                <a:spcPct val="150000"/>
              </a:lnSpc>
              <a:spcBef>
                <a:spcPts val="70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Sample image enhancement</a:t>
            </a:r>
            <a:endParaRPr sz="2400">
              <a:solidFill>
                <a:schemeClr val="dk1"/>
              </a:solidFill>
              <a:latin typeface="Times New Roman"/>
              <a:ea typeface="Times New Roman"/>
              <a:cs typeface="Times New Roman"/>
              <a:sym typeface="Times New Roman"/>
            </a:endParaRPr>
          </a:p>
          <a:p>
            <a:pPr marL="457200" lvl="0" indent="-381000" algn="l" rtl="0">
              <a:lnSpc>
                <a:spcPct val="15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Sample image normalization</a:t>
            </a:r>
            <a:endParaRPr sz="2400">
              <a:solidFill>
                <a:schemeClr val="dk1"/>
              </a:solidFill>
              <a:latin typeface="Times New Roman"/>
              <a:ea typeface="Times New Roman"/>
              <a:cs typeface="Times New Roman"/>
              <a:sym typeface="Times New Roman"/>
            </a:endParaRPr>
          </a:p>
          <a:p>
            <a:pPr marL="457200" lvl="0" indent="-381000" algn="l" rtl="0">
              <a:lnSpc>
                <a:spcPct val="15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Feature extraction</a:t>
            </a:r>
            <a:endParaRPr sz="2400">
              <a:solidFill>
                <a:schemeClr val="dk1"/>
              </a:solidFill>
              <a:latin typeface="Times New Roman"/>
              <a:ea typeface="Times New Roman"/>
              <a:cs typeface="Times New Roman"/>
              <a:sym typeface="Times New Roman"/>
            </a:endParaRPr>
          </a:p>
          <a:p>
            <a:pPr marL="457200" lvl="0" indent="-381000" algn="l" rtl="0">
              <a:lnSpc>
                <a:spcPct val="150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Comparison of the biometric sample with all stored samples in database.</a:t>
            </a:r>
            <a:endParaRPr sz="2400">
              <a:solidFill>
                <a:schemeClr val="dk1"/>
              </a:solidFill>
              <a:latin typeface="Times New Roman"/>
              <a:ea typeface="Times New Roman"/>
              <a:cs typeface="Times New Roman"/>
              <a:sym typeface="Times New Roman"/>
            </a:endParaRPr>
          </a:p>
          <a:p>
            <a:pPr marL="25400" marR="25400" lvl="0" indent="0" algn="just" rtl="0">
              <a:lnSpc>
                <a:spcPct val="150000"/>
              </a:lnSpc>
              <a:spcBef>
                <a:spcPts val="600"/>
              </a:spcBef>
              <a:spcAft>
                <a:spcPts val="700"/>
              </a:spcAft>
              <a:buNone/>
            </a:pPr>
            <a:endParaRPr sz="12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8"/>
          <p:cNvSpPr txBox="1"/>
          <p:nvPr/>
        </p:nvSpPr>
        <p:spPr>
          <a:xfrm>
            <a:off x="411825" y="286500"/>
            <a:ext cx="8595000" cy="601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US" sz="2550" b="1">
                <a:solidFill>
                  <a:schemeClr val="dk1"/>
                </a:solidFill>
                <a:latin typeface="Times New Roman"/>
                <a:ea typeface="Times New Roman"/>
                <a:cs typeface="Times New Roman"/>
                <a:sym typeface="Times New Roman"/>
              </a:rPr>
              <a:t>Database Store</a:t>
            </a:r>
            <a:endParaRPr sz="2550" b="1">
              <a:solidFill>
                <a:schemeClr val="dk1"/>
              </a:solidFill>
              <a:latin typeface="Times New Roman"/>
              <a:ea typeface="Times New Roman"/>
              <a:cs typeface="Times New Roman"/>
              <a:sym typeface="Times New Roman"/>
            </a:endParaRPr>
          </a:p>
          <a:p>
            <a:pPr marL="25400" marR="25400" lvl="0" indent="431800" algn="just" rtl="0">
              <a:lnSpc>
                <a:spcPct val="115000"/>
              </a:lnSpc>
              <a:spcBef>
                <a:spcPts val="600"/>
              </a:spcBef>
              <a:spcAft>
                <a:spcPts val="0"/>
              </a:spcAft>
              <a:buNone/>
            </a:pPr>
            <a:r>
              <a:rPr lang="en-US" sz="2400">
                <a:solidFill>
                  <a:schemeClr val="dk1"/>
                </a:solidFill>
                <a:latin typeface="Times New Roman"/>
                <a:ea typeface="Times New Roman"/>
                <a:cs typeface="Times New Roman"/>
                <a:sym typeface="Times New Roman"/>
              </a:rPr>
              <a:t>The database stores the enrolled sample</a:t>
            </a:r>
            <a:endParaRPr sz="2400">
              <a:solidFill>
                <a:schemeClr val="dk1"/>
              </a:solidFill>
              <a:latin typeface="Times New Roman"/>
              <a:ea typeface="Times New Roman"/>
              <a:cs typeface="Times New Roman"/>
              <a:sym typeface="Times New Roman"/>
            </a:endParaRPr>
          </a:p>
          <a:p>
            <a:pPr marL="25400" marR="25400" lvl="0" indent="0" algn="just" rtl="0">
              <a:lnSpc>
                <a:spcPct val="115000"/>
              </a:lnSpc>
              <a:spcBef>
                <a:spcPts val="700"/>
              </a:spcBef>
              <a:spcAft>
                <a:spcPts val="0"/>
              </a:spcAft>
              <a:buNone/>
            </a:pPr>
            <a:r>
              <a:rPr lang="en-US" sz="2400">
                <a:solidFill>
                  <a:schemeClr val="dk1"/>
                </a:solidFill>
                <a:latin typeface="Times New Roman"/>
                <a:ea typeface="Times New Roman"/>
                <a:cs typeface="Times New Roman"/>
                <a:sym typeface="Times New Roman"/>
              </a:rPr>
              <a:t> 	Recalled to perform a match at the time of authentication </a:t>
            </a:r>
            <a:endParaRPr sz="2400">
              <a:solidFill>
                <a:schemeClr val="dk1"/>
              </a:solidFill>
              <a:latin typeface="Times New Roman"/>
              <a:ea typeface="Times New Roman"/>
              <a:cs typeface="Times New Roman"/>
              <a:sym typeface="Times New Roman"/>
            </a:endParaRPr>
          </a:p>
          <a:p>
            <a:pPr marL="25400" marR="25400" lvl="0" indent="0" algn="just" rtl="0">
              <a:lnSpc>
                <a:spcPct val="115000"/>
              </a:lnSpc>
              <a:spcBef>
                <a:spcPts val="700"/>
              </a:spcBef>
              <a:spcAft>
                <a:spcPts val="0"/>
              </a:spcAft>
              <a:buNone/>
            </a:pPr>
            <a:r>
              <a:rPr lang="en-US" sz="2400" b="1">
                <a:solidFill>
                  <a:schemeClr val="dk1"/>
                </a:solidFill>
                <a:latin typeface="Times New Roman"/>
                <a:ea typeface="Times New Roman"/>
                <a:cs typeface="Times New Roman"/>
                <a:sym typeface="Times New Roman"/>
              </a:rPr>
              <a:t>Output Interface</a:t>
            </a:r>
            <a:endParaRPr sz="2400" b="1">
              <a:solidFill>
                <a:schemeClr val="dk1"/>
              </a:solidFill>
              <a:latin typeface="Times New Roman"/>
              <a:ea typeface="Times New Roman"/>
              <a:cs typeface="Times New Roman"/>
              <a:sym typeface="Times New Roman"/>
            </a:endParaRPr>
          </a:p>
          <a:p>
            <a:pPr marL="25400" marR="25400" lvl="0" indent="431800" algn="just" rtl="0">
              <a:lnSpc>
                <a:spcPct val="150000"/>
              </a:lnSpc>
              <a:spcBef>
                <a:spcPts val="700"/>
              </a:spcBef>
              <a:spcAft>
                <a:spcPts val="0"/>
              </a:spcAft>
              <a:buNone/>
            </a:pPr>
            <a:r>
              <a:rPr lang="en-US" sz="2400">
                <a:solidFill>
                  <a:schemeClr val="dk1"/>
                </a:solidFill>
                <a:latin typeface="Times New Roman"/>
                <a:ea typeface="Times New Roman"/>
                <a:cs typeface="Times New Roman"/>
                <a:sym typeface="Times New Roman"/>
              </a:rPr>
              <a:t>communicates the decision of the biometric system to enable the access to the user </a:t>
            </a:r>
            <a:endParaRPr sz="2400">
              <a:solidFill>
                <a:schemeClr val="dk1"/>
              </a:solidFill>
              <a:latin typeface="Times New Roman"/>
              <a:ea typeface="Times New Roman"/>
              <a:cs typeface="Times New Roman"/>
              <a:sym typeface="Times New Roman"/>
            </a:endParaRPr>
          </a:p>
          <a:p>
            <a:pPr marL="25400" marR="25400" lvl="0" indent="431800" algn="just" rtl="0">
              <a:lnSpc>
                <a:spcPct val="150000"/>
              </a:lnSpc>
              <a:spcBef>
                <a:spcPts val="700"/>
              </a:spcBef>
              <a:spcAft>
                <a:spcPts val="700"/>
              </a:spcAft>
              <a:buNone/>
            </a:pPr>
            <a:r>
              <a:rPr lang="en-US" sz="2400">
                <a:solidFill>
                  <a:schemeClr val="dk1"/>
                </a:solidFill>
                <a:latin typeface="Times New Roman"/>
                <a:ea typeface="Times New Roman"/>
                <a:cs typeface="Times New Roman"/>
                <a:sym typeface="Times New Roman"/>
              </a:rPr>
              <a:t>It could also be TCP/IP protocol, Radio Frequency Identification (RFID), Bluetooth, or one of the many cellular protocols</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9"/>
          <p:cNvSpPr txBox="1"/>
          <p:nvPr/>
        </p:nvSpPr>
        <p:spPr>
          <a:xfrm>
            <a:off x="304400" y="179050"/>
            <a:ext cx="9000900" cy="61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latin typeface="Algerian"/>
                <a:ea typeface="Algerian"/>
                <a:cs typeface="Algerian"/>
                <a:sym typeface="Algerian"/>
              </a:rPr>
              <a:t>Deploying Authentication Systems</a:t>
            </a:r>
            <a:endParaRPr sz="3000" b="1">
              <a:latin typeface="Algerian"/>
              <a:ea typeface="Algerian"/>
              <a:cs typeface="Algerian"/>
              <a:sym typeface="Algerian"/>
            </a:endParaRPr>
          </a:p>
          <a:p>
            <a:pPr marL="0" lvl="0" indent="0" algn="l" rtl="0">
              <a:spcBef>
                <a:spcPts val="0"/>
              </a:spcBef>
              <a:spcAft>
                <a:spcPts val="0"/>
              </a:spcAft>
              <a:buNone/>
            </a:pPr>
            <a:r>
              <a:rPr lang="en-US" sz="2800">
                <a:latin typeface="Calibri"/>
                <a:ea typeface="Calibri"/>
                <a:cs typeface="Calibri"/>
                <a:sym typeface="Calibri"/>
              </a:rPr>
              <a:t>	</a:t>
            </a:r>
            <a:endParaRPr sz="2800">
              <a:latin typeface="Calibri"/>
              <a:ea typeface="Calibri"/>
              <a:cs typeface="Calibri"/>
              <a:sym typeface="Calibri"/>
            </a:endParaRPr>
          </a:p>
          <a:p>
            <a:pPr marL="457200" lvl="0" indent="-406400" algn="l" rtl="0">
              <a:spcBef>
                <a:spcPts val="0"/>
              </a:spcBef>
              <a:spcAft>
                <a:spcPts val="0"/>
              </a:spcAft>
              <a:buSzPts val="2800"/>
              <a:buFont typeface="Calibri"/>
              <a:buChar char="❖"/>
            </a:pPr>
            <a:r>
              <a:rPr lang="en-US" sz="2800" b="1">
                <a:latin typeface="Calibri"/>
                <a:ea typeface="Calibri"/>
                <a:cs typeface="Calibri"/>
                <a:sym typeface="Calibri"/>
              </a:rPr>
              <a:t>ENROLLMENT</a:t>
            </a:r>
            <a:endParaRPr sz="2800" b="1">
              <a:latin typeface="Calibri"/>
              <a:ea typeface="Calibri"/>
              <a:cs typeface="Calibri"/>
              <a:sym typeface="Calibri"/>
            </a:endParaRPr>
          </a:p>
          <a:p>
            <a:pPr marL="914400" lvl="0" indent="0" algn="l" rtl="0">
              <a:spcBef>
                <a:spcPts val="0"/>
              </a:spcBef>
              <a:spcAft>
                <a:spcPts val="0"/>
              </a:spcAft>
              <a:buNone/>
            </a:pPr>
            <a:endParaRPr sz="2800" b="1">
              <a:latin typeface="Calibri"/>
              <a:ea typeface="Calibri"/>
              <a:cs typeface="Calibri"/>
              <a:sym typeface="Calibri"/>
            </a:endParaRPr>
          </a:p>
          <a:p>
            <a:pPr marL="457200" lvl="0" indent="-406400" algn="l" rtl="0">
              <a:spcBef>
                <a:spcPts val="0"/>
              </a:spcBef>
              <a:spcAft>
                <a:spcPts val="0"/>
              </a:spcAft>
              <a:buSzPts val="2800"/>
              <a:buFont typeface="Calibri"/>
              <a:buChar char="❖"/>
            </a:pPr>
            <a:r>
              <a:rPr lang="en-US" sz="2800" b="1">
                <a:latin typeface="Calibri"/>
                <a:ea typeface="Calibri"/>
                <a:cs typeface="Calibri"/>
                <a:sym typeface="Calibri"/>
              </a:rPr>
              <a:t>MAINTENANCE</a:t>
            </a:r>
            <a:endParaRPr sz="2800" b="1">
              <a:latin typeface="Calibri"/>
              <a:ea typeface="Calibri"/>
              <a:cs typeface="Calibri"/>
              <a:sym typeface="Calibri"/>
            </a:endParaRPr>
          </a:p>
          <a:p>
            <a:pPr marL="914400" lvl="0" indent="0" algn="l" rtl="0">
              <a:spcBef>
                <a:spcPts val="0"/>
              </a:spcBef>
              <a:spcAft>
                <a:spcPts val="0"/>
              </a:spcAft>
              <a:buNone/>
            </a:pPr>
            <a:endParaRPr sz="2800" b="1">
              <a:latin typeface="Calibri"/>
              <a:ea typeface="Calibri"/>
              <a:cs typeface="Calibri"/>
              <a:sym typeface="Calibri"/>
            </a:endParaRPr>
          </a:p>
          <a:p>
            <a:pPr marL="457200" lvl="0" indent="-406400" algn="l" rtl="0">
              <a:spcBef>
                <a:spcPts val="0"/>
              </a:spcBef>
              <a:spcAft>
                <a:spcPts val="0"/>
              </a:spcAft>
              <a:buSzPts val="2800"/>
              <a:buFont typeface="Calibri"/>
              <a:buChar char="❖"/>
            </a:pPr>
            <a:r>
              <a:rPr lang="en-US" sz="2800" b="1">
                <a:latin typeface="Calibri"/>
                <a:ea typeface="Calibri"/>
                <a:cs typeface="Calibri"/>
                <a:sym typeface="Calibri"/>
              </a:rPr>
              <a:t>REVOCATION</a:t>
            </a:r>
            <a:endParaRPr sz="2800" b="1">
              <a:latin typeface="Calibri"/>
              <a:ea typeface="Calibri"/>
              <a:cs typeface="Calibri"/>
              <a:sym typeface="Calibri"/>
            </a:endParaRPr>
          </a:p>
          <a:p>
            <a:pPr marL="914400" lvl="0" indent="0" algn="l" rtl="0">
              <a:spcBef>
                <a:spcPts val="0"/>
              </a:spcBef>
              <a:spcAft>
                <a:spcPts val="0"/>
              </a:spcAft>
              <a:buNone/>
            </a:pPr>
            <a:endParaRPr sz="2800" b="1">
              <a:latin typeface="Calibri"/>
              <a:ea typeface="Calibri"/>
              <a:cs typeface="Calibri"/>
              <a:sym typeface="Calibri"/>
            </a:endParaRPr>
          </a:p>
          <a:p>
            <a:pPr marL="457200" lvl="0" indent="-406400" algn="l" rtl="0">
              <a:spcBef>
                <a:spcPts val="0"/>
              </a:spcBef>
              <a:spcAft>
                <a:spcPts val="0"/>
              </a:spcAft>
              <a:buSzPts val="2800"/>
              <a:buFont typeface="Calibri"/>
              <a:buChar char="❖"/>
            </a:pPr>
            <a:r>
              <a:rPr lang="en-US" sz="2800" b="1">
                <a:latin typeface="Calibri"/>
                <a:ea typeface="Calibri"/>
                <a:cs typeface="Calibri"/>
                <a:sym typeface="Calibri"/>
              </a:rPr>
              <a:t>HANDLING OPERATIONAL PROBLEMS</a:t>
            </a:r>
            <a:endParaRPr sz="2800" b="1">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p:nvPr/>
        </p:nvSpPr>
        <p:spPr>
          <a:xfrm>
            <a:off x="477875" y="1704975"/>
            <a:ext cx="8132700" cy="1924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2800" dirty="0" smtClean="0">
              <a:solidFill>
                <a:schemeClr val="dk1"/>
              </a:solidFill>
              <a:latin typeface="Calibri"/>
              <a:ea typeface="Calibri"/>
              <a:cs typeface="Calibri"/>
              <a:sym typeface="Calibri"/>
              <a:hlinkClick r:id="rId3"/>
            </a:endParaRPr>
          </a:p>
          <a:p>
            <a:pPr marL="0" marR="0" lvl="0" indent="0" algn="l" rtl="0">
              <a:spcBef>
                <a:spcPts val="0"/>
              </a:spcBef>
              <a:spcAft>
                <a:spcPts val="0"/>
              </a:spcAft>
              <a:buNone/>
            </a:pPr>
            <a:r>
              <a:rPr lang="en-US" sz="2800" dirty="0" smtClean="0">
                <a:solidFill>
                  <a:schemeClr val="dk1"/>
                </a:solidFill>
                <a:latin typeface="Calibri"/>
                <a:ea typeface="Calibri"/>
                <a:cs typeface="Calibri"/>
                <a:sym typeface="Calibri"/>
                <a:hlinkClick r:id="rId3"/>
              </a:rPr>
              <a:t>https</a:t>
            </a:r>
            <a:r>
              <a:rPr lang="en-US" sz="2800" dirty="0">
                <a:solidFill>
                  <a:schemeClr val="dk1"/>
                </a:solidFill>
                <a:latin typeface="Calibri"/>
                <a:ea typeface="Calibri"/>
                <a:cs typeface="Calibri"/>
                <a:sym typeface="Calibri"/>
                <a:hlinkClick r:id="rId3"/>
              </a:rPr>
              <a:t>://</a:t>
            </a:r>
            <a:r>
              <a:rPr lang="en-US" sz="2800" dirty="0" smtClean="0">
                <a:solidFill>
                  <a:schemeClr val="dk1"/>
                </a:solidFill>
                <a:latin typeface="Calibri"/>
                <a:ea typeface="Calibri"/>
                <a:cs typeface="Calibri"/>
                <a:sym typeface="Calibri"/>
                <a:hlinkClick r:id="rId3"/>
              </a:rPr>
              <a:t>www.tutorialspoint.com/biometrics/index.htm</a:t>
            </a:r>
            <a:endParaRPr lang="en-US" sz="2800" dirty="0" smtClean="0">
              <a:solidFill>
                <a:schemeClr val="dk1"/>
              </a:solidFill>
              <a:latin typeface="Calibri"/>
              <a:ea typeface="Calibri"/>
              <a:cs typeface="Calibri"/>
              <a:sym typeface="Calibri"/>
            </a:endParaRPr>
          </a:p>
          <a:p>
            <a:pPr lvl="0"/>
            <a:r>
              <a:rPr lang="en-US" sz="2800" dirty="0" smtClean="0">
                <a:solidFill>
                  <a:schemeClr val="dk1"/>
                </a:solidFill>
                <a:latin typeface="Calibri"/>
                <a:ea typeface="Calibri"/>
                <a:cs typeface="Calibri"/>
                <a:sym typeface="Calibri"/>
                <a:hlinkClick r:id="rId4"/>
              </a:rPr>
              <a:t>https://</a:t>
            </a:r>
            <a:r>
              <a:rPr lang="en-US" sz="2800" dirty="0" smtClean="0">
                <a:solidFill>
                  <a:schemeClr val="dk1"/>
                </a:solidFill>
                <a:latin typeface="Calibri"/>
                <a:ea typeface="Calibri"/>
                <a:cs typeface="Calibri"/>
                <a:sym typeface="Calibri"/>
                <a:hlinkClick r:id="rId4"/>
              </a:rPr>
              <a:t>www.javatpoint.com/biometrics-tutorial</a:t>
            </a:r>
            <a:endParaRPr lang="en-US" sz="2800" dirty="0" smtClean="0">
              <a:solidFill>
                <a:schemeClr val="dk1"/>
              </a:solidFill>
              <a:latin typeface="Calibri"/>
              <a:ea typeface="Calibri"/>
              <a:cs typeface="Calibri"/>
              <a:sym typeface="Calibri"/>
            </a:endParaRPr>
          </a:p>
          <a:p>
            <a:pPr lvl="0"/>
            <a:endParaRPr lang="en-US" sz="2800" dirty="0" smtClean="0">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0"/>
          <p:cNvSpPr txBox="1"/>
          <p:nvPr/>
        </p:nvSpPr>
        <p:spPr>
          <a:xfrm>
            <a:off x="0" y="0"/>
            <a:ext cx="8397900" cy="17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Algerian"/>
                <a:ea typeface="Algerian"/>
                <a:cs typeface="Algerian"/>
                <a:sym typeface="Algerian"/>
              </a:rPr>
              <a:t>ENROLLMENT</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a:t>
            </a:r>
            <a:r>
              <a:rPr lang="en-US" sz="2800">
                <a:solidFill>
                  <a:schemeClr val="dk1"/>
                </a:solidFill>
                <a:latin typeface="Times New Roman"/>
                <a:ea typeface="Times New Roman"/>
                <a:cs typeface="Times New Roman"/>
                <a:sym typeface="Times New Roman"/>
              </a:rPr>
              <a:t>SELF ENROLLMENT </a:t>
            </a: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SUPERVISED ENROLLMENT</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51"/>
          <p:cNvSpPr txBox="1"/>
          <p:nvPr/>
        </p:nvSpPr>
        <p:spPr>
          <a:xfrm>
            <a:off x="0" y="0"/>
            <a:ext cx="8397900" cy="65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Algerian"/>
                <a:ea typeface="Algerian"/>
                <a:cs typeface="Algerian"/>
                <a:sym typeface="Algerian"/>
              </a:rPr>
              <a:t>MAINTENANCE</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a:t>
            </a:r>
            <a:endParaRPr sz="3000" b="1">
              <a:solidFill>
                <a:schemeClr val="dk1"/>
              </a:solidFill>
              <a:latin typeface="Algerian"/>
              <a:ea typeface="Algerian"/>
              <a:cs typeface="Algerian"/>
              <a:sym typeface="Algerian"/>
            </a:endParaRPr>
          </a:p>
          <a:p>
            <a:pPr marL="914400" lvl="0" indent="-400050" algn="l" rtl="0">
              <a:spcBef>
                <a:spcPts val="0"/>
              </a:spcBef>
              <a:spcAft>
                <a:spcPts val="0"/>
              </a:spcAft>
              <a:buClr>
                <a:schemeClr val="dk1"/>
              </a:buClr>
              <a:buSzPts val="2700"/>
              <a:buChar char="❖"/>
            </a:pPr>
            <a:r>
              <a:rPr lang="en-US" sz="2800">
                <a:solidFill>
                  <a:schemeClr val="dk1"/>
                </a:solidFill>
                <a:latin typeface="Times New Roman"/>
                <a:ea typeface="Times New Roman"/>
                <a:cs typeface="Times New Roman"/>
                <a:sym typeface="Times New Roman"/>
              </a:rPr>
              <a:t>PASSWORD AGING</a:t>
            </a: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p>
            <a:pPr marL="914400" lvl="0" indent="-406400" algn="l" rtl="0">
              <a:spcBef>
                <a:spcPts val="0"/>
              </a:spcBef>
              <a:spcAft>
                <a:spcPts val="0"/>
              </a:spcAft>
              <a:buClr>
                <a:schemeClr val="dk1"/>
              </a:buClr>
              <a:buSzPts val="2800"/>
              <a:buFont typeface="Times New Roman"/>
              <a:buChar char="❖"/>
            </a:pPr>
            <a:r>
              <a:rPr lang="en-US" sz="2800">
                <a:solidFill>
                  <a:schemeClr val="dk1"/>
                </a:solidFill>
                <a:latin typeface="Times New Roman"/>
                <a:ea typeface="Times New Roman"/>
                <a:cs typeface="Times New Roman"/>
                <a:sym typeface="Times New Roman"/>
              </a:rPr>
              <a:t>AUTOMATIC EXPIRATION-LONG PERIOD</a:t>
            </a:r>
            <a:endParaRPr sz="2800">
              <a:solidFill>
                <a:schemeClr val="dk1"/>
              </a:solidFill>
              <a:latin typeface="Times New Roman"/>
              <a:ea typeface="Times New Roman"/>
              <a:cs typeface="Times New Roman"/>
              <a:sym typeface="Times New Roman"/>
            </a:endParaRPr>
          </a:p>
          <a:p>
            <a:pPr marL="137160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a:p>
            <a:pPr marL="914400" lvl="0" indent="-406400" algn="l" rtl="0">
              <a:spcBef>
                <a:spcPts val="0"/>
              </a:spcBef>
              <a:spcAft>
                <a:spcPts val="0"/>
              </a:spcAft>
              <a:buClr>
                <a:schemeClr val="dk1"/>
              </a:buClr>
              <a:buSzPts val="2800"/>
              <a:buFont typeface="Times New Roman"/>
              <a:buChar char="❖"/>
            </a:pPr>
            <a:r>
              <a:rPr lang="en-US" sz="2800">
                <a:solidFill>
                  <a:schemeClr val="dk1"/>
                </a:solidFill>
                <a:latin typeface="Times New Roman"/>
                <a:ea typeface="Times New Roman"/>
                <a:cs typeface="Times New Roman"/>
                <a:sym typeface="Times New Roman"/>
              </a:rPr>
              <a:t>TEMPLATE AVERAGING</a:t>
            </a: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8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800" b="1">
              <a:solidFill>
                <a:schemeClr val="dk1"/>
              </a:solidFill>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2"/>
          <p:cNvSpPr txBox="1"/>
          <p:nvPr/>
        </p:nvSpPr>
        <p:spPr>
          <a:xfrm>
            <a:off x="0" y="0"/>
            <a:ext cx="8827500" cy="653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Algerian"/>
                <a:ea typeface="Algerian"/>
                <a:cs typeface="Algerian"/>
                <a:sym typeface="Algerian"/>
              </a:rPr>
              <a:t>REVOCATION</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a:t>
            </a:r>
            <a:endParaRPr sz="3000" b="1">
              <a:solidFill>
                <a:schemeClr val="dk1"/>
              </a:solidFill>
              <a:latin typeface="Algerian"/>
              <a:ea typeface="Algerian"/>
              <a:cs typeface="Algerian"/>
              <a:sym typeface="Algerian"/>
            </a:endParaRPr>
          </a:p>
          <a:p>
            <a:pPr marL="0" lvl="0" indent="0" algn="l" rtl="0">
              <a:lnSpc>
                <a:spcPct val="115000"/>
              </a:lnSpc>
              <a:spcBef>
                <a:spcPts val="0"/>
              </a:spcBef>
              <a:spcAft>
                <a:spcPts val="0"/>
              </a:spcAft>
              <a:buNone/>
            </a:pPr>
            <a:r>
              <a:rPr lang="en-US" sz="3000">
                <a:solidFill>
                  <a:schemeClr val="dk1"/>
                </a:solidFill>
                <a:latin typeface="Algerian"/>
                <a:ea typeface="Algerian"/>
                <a:cs typeface="Algerian"/>
                <a:sym typeface="Algerian"/>
              </a:rPr>
              <a:t>	</a:t>
            </a:r>
            <a:r>
              <a:rPr lang="en-US" sz="2800">
                <a:solidFill>
                  <a:schemeClr val="dk1"/>
                </a:solidFill>
                <a:latin typeface="Times New Roman"/>
                <a:ea typeface="Times New Roman"/>
                <a:cs typeface="Times New Roman"/>
                <a:sym typeface="Times New Roman"/>
              </a:rPr>
              <a:t>REMOVING PEOPLE FROM THE AUTHENTICATION SYSTEM </a:t>
            </a:r>
            <a:endParaRPr sz="28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8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3"/>
          <p:cNvSpPr txBox="1"/>
          <p:nvPr/>
        </p:nvSpPr>
        <p:spPr>
          <a:xfrm>
            <a:off x="0" y="0"/>
            <a:ext cx="8397900" cy="662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Algerian"/>
                <a:ea typeface="Algerian"/>
                <a:cs typeface="Algerian"/>
                <a:sym typeface="Algerian"/>
              </a:rPr>
              <a:t>OPERATIONAL PROBLEMS</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endParaRPr sz="3000" b="1">
              <a:solidFill>
                <a:schemeClr val="dk1"/>
              </a:solidFill>
              <a:latin typeface="Algerian"/>
              <a:ea typeface="Algerian"/>
              <a:cs typeface="Algerian"/>
              <a:sym typeface="Algerian"/>
            </a:endParaRPr>
          </a:p>
          <a:p>
            <a:pPr marL="0" lvl="0" indent="0" algn="l" rtl="0">
              <a:spcBef>
                <a:spcPts val="0"/>
              </a:spcBef>
              <a:spcAft>
                <a:spcPts val="0"/>
              </a:spcAft>
              <a:buNone/>
            </a:pPr>
            <a:endParaRPr sz="3000" b="1">
              <a:solidFill>
                <a:schemeClr val="dk1"/>
              </a:solidFill>
              <a:latin typeface="Algerian"/>
              <a:ea typeface="Algerian"/>
              <a:cs typeface="Algerian"/>
              <a:sym typeface="Algerian"/>
            </a:endParaRPr>
          </a:p>
          <a:p>
            <a:pPr marL="1371600" lvl="0" indent="-419100" algn="l" rtl="0">
              <a:lnSpc>
                <a:spcPct val="150000"/>
              </a:lnSpc>
              <a:spcBef>
                <a:spcPts val="0"/>
              </a:spcBef>
              <a:spcAft>
                <a:spcPts val="0"/>
              </a:spcAft>
              <a:buClr>
                <a:schemeClr val="dk1"/>
              </a:buClr>
              <a:buSzPts val="3000"/>
              <a:buChar char="❖"/>
            </a:pPr>
            <a:r>
              <a:rPr lang="en-US" sz="3000">
                <a:solidFill>
                  <a:schemeClr val="dk1"/>
                </a:solidFill>
                <a:latin typeface="Times New Roman"/>
                <a:ea typeface="Times New Roman"/>
                <a:cs typeface="Times New Roman"/>
                <a:sym typeface="Times New Roman"/>
              </a:rPr>
              <a:t>USER FORGET PASSWORDS</a:t>
            </a:r>
            <a:endParaRPr sz="3000">
              <a:solidFill>
                <a:schemeClr val="dk1"/>
              </a:solidFill>
              <a:latin typeface="Times New Roman"/>
              <a:ea typeface="Times New Roman"/>
              <a:cs typeface="Times New Roman"/>
              <a:sym typeface="Times New Roman"/>
            </a:endParaRPr>
          </a:p>
          <a:p>
            <a:pPr marL="1371600" lvl="0" indent="-419100" algn="l" rtl="0">
              <a:lnSpc>
                <a:spcPct val="150000"/>
              </a:lnSpc>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RESET PASSWORDS</a:t>
            </a:r>
            <a:endParaRPr sz="3000">
              <a:solidFill>
                <a:schemeClr val="dk1"/>
              </a:solidFill>
              <a:latin typeface="Times New Roman"/>
              <a:ea typeface="Times New Roman"/>
              <a:cs typeface="Times New Roman"/>
              <a:sym typeface="Times New Roman"/>
            </a:endParaRPr>
          </a:p>
          <a:p>
            <a:pPr marL="1371600" lvl="0" indent="-419100" algn="l" rtl="0">
              <a:lnSpc>
                <a:spcPct val="150000"/>
              </a:lnSpc>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INJURE BIOMETRIC TRAITS</a:t>
            </a:r>
            <a:endParaRPr sz="3000">
              <a:solidFill>
                <a:schemeClr val="dk1"/>
              </a:solidFill>
              <a:latin typeface="Times New Roman"/>
              <a:ea typeface="Times New Roman"/>
              <a:cs typeface="Times New Roman"/>
              <a:sym typeface="Times New Roman"/>
            </a:endParaRPr>
          </a:p>
          <a:p>
            <a:pPr marL="1371600" lvl="0" indent="-419100" algn="l" rtl="0">
              <a:lnSpc>
                <a:spcPct val="150000"/>
              </a:lnSpc>
              <a:spcBef>
                <a:spcPts val="0"/>
              </a:spcBef>
              <a:spcAft>
                <a:spcPts val="0"/>
              </a:spcAft>
              <a:buClr>
                <a:schemeClr val="dk1"/>
              </a:buClr>
              <a:buSzPts val="3000"/>
              <a:buFont typeface="Times New Roman"/>
              <a:buChar char="❖"/>
            </a:pPr>
            <a:r>
              <a:rPr lang="en-US" sz="3000">
                <a:solidFill>
                  <a:schemeClr val="dk1"/>
                </a:solidFill>
                <a:latin typeface="Times New Roman"/>
                <a:ea typeface="Times New Roman"/>
                <a:cs typeface="Times New Roman"/>
                <a:sym typeface="Times New Roman"/>
              </a:rPr>
              <a:t>LOSS OF DEVICE </a:t>
            </a:r>
            <a:endParaRPr sz="3000">
              <a:solidFill>
                <a:schemeClr val="dk1"/>
              </a:solidFill>
              <a:latin typeface="Times New Roman"/>
              <a:ea typeface="Times New Roman"/>
              <a:cs typeface="Times New Roman"/>
              <a:sym typeface="Times New Roman"/>
            </a:endParaRPr>
          </a:p>
          <a:p>
            <a:pPr marL="914400" lvl="0" indent="0" algn="l" rtl="0">
              <a:lnSpc>
                <a:spcPct val="150000"/>
              </a:lnSpc>
              <a:spcBef>
                <a:spcPts val="0"/>
              </a:spcBef>
              <a:spcAft>
                <a:spcPts val="0"/>
              </a:spcAft>
              <a:buNone/>
            </a:pPr>
            <a:endParaRPr sz="3000">
              <a:solidFill>
                <a:schemeClr val="dk1"/>
              </a:solidFill>
              <a:latin typeface="Times New Roman"/>
              <a:ea typeface="Times New Roman"/>
              <a:cs typeface="Times New Roman"/>
              <a:sym typeface="Times New Roman"/>
            </a:endParaRPr>
          </a:p>
          <a:p>
            <a:pPr marL="1828800" lvl="1" indent="-317500" algn="l" rtl="0">
              <a:lnSpc>
                <a:spcPct val="115000"/>
              </a:lnSpc>
              <a:spcBef>
                <a:spcPts val="0"/>
              </a:spcBef>
              <a:spcAft>
                <a:spcPts val="0"/>
              </a:spcAft>
              <a:buClr>
                <a:schemeClr val="dk1"/>
              </a:buClr>
              <a:buSzPts val="1400"/>
              <a:buFont typeface="Times New Roman"/>
              <a:buChar char="➢"/>
            </a:pP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4"/>
          <p:cNvSpPr txBox="1"/>
          <p:nvPr/>
        </p:nvSpPr>
        <p:spPr>
          <a:xfrm>
            <a:off x="155100" y="143250"/>
            <a:ext cx="8988900" cy="65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Algerian"/>
                <a:ea typeface="Algerian"/>
                <a:cs typeface="Algerian"/>
                <a:sym typeface="Algerian"/>
              </a:rPr>
              <a:t>Subverting the system</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RIsks	</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Masquerade</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Multiple identItIes</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Identity theft</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TRial and error attacks</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Password guessing</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replication</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theft</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digital spoofing</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a:t>
            </a:r>
            <a:endParaRPr sz="3000" b="1">
              <a:solidFill>
                <a:schemeClr val="dk1"/>
              </a:solidFill>
              <a:latin typeface="Algerian"/>
              <a:ea typeface="Algerian"/>
              <a:cs typeface="Algerian"/>
              <a:sym typeface="Algeri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5"/>
          <p:cNvSpPr txBox="1"/>
          <p:nvPr/>
        </p:nvSpPr>
        <p:spPr>
          <a:xfrm>
            <a:off x="0" y="0"/>
            <a:ext cx="9006600"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Algerian"/>
                <a:ea typeface="Algerian"/>
                <a:cs typeface="Algerian"/>
                <a:sym typeface="Algerian"/>
              </a:rPr>
              <a:t>MAsquerade</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a:t>
            </a:r>
            <a:endParaRPr sz="3000" b="1">
              <a:solidFill>
                <a:schemeClr val="dk1"/>
              </a:solidFill>
              <a:latin typeface="Algerian"/>
              <a:ea typeface="Algerian"/>
              <a:cs typeface="Algerian"/>
              <a:sym typeface="Algerian"/>
            </a:endParaRPr>
          </a:p>
          <a:p>
            <a:pPr marL="457200" lvl="0" indent="-381000" algn="just" rtl="0">
              <a:lnSpc>
                <a:spcPct val="115000"/>
              </a:lnSpc>
              <a:spcBef>
                <a:spcPts val="0"/>
              </a:spcBef>
              <a:spcAft>
                <a:spcPts val="0"/>
              </a:spcAft>
              <a:buSzPts val="2400"/>
              <a:buChar char="❖"/>
            </a:pPr>
            <a:r>
              <a:rPr lang="en-US" sz="2200">
                <a:solidFill>
                  <a:srgbClr val="333333"/>
                </a:solidFill>
                <a:highlight>
                  <a:srgbClr val="FFFFFF"/>
                </a:highlight>
                <a:latin typeface="Libre Baskerville"/>
                <a:ea typeface="Libre Baskerville"/>
                <a:cs typeface="Libre Baskerville"/>
                <a:sym typeface="Libre Baskerville"/>
              </a:rPr>
              <a:t>By stealing the victim's account ID and password, or by using a keylogger</a:t>
            </a:r>
            <a:endParaRPr sz="2200">
              <a:solidFill>
                <a:srgbClr val="333333"/>
              </a:solidFill>
              <a:highlight>
                <a:srgbClr val="FFFFFF"/>
              </a:highlight>
              <a:latin typeface="Libre Baskerville"/>
              <a:ea typeface="Libre Baskerville"/>
              <a:cs typeface="Libre Baskerville"/>
              <a:sym typeface="Libre Baskerville"/>
            </a:endParaRPr>
          </a:p>
          <a:p>
            <a:pPr marL="457200" lvl="0" indent="-368300" algn="just" rtl="0">
              <a:lnSpc>
                <a:spcPct val="115000"/>
              </a:lnSpc>
              <a:spcBef>
                <a:spcPts val="0"/>
              </a:spcBef>
              <a:spcAft>
                <a:spcPts val="0"/>
              </a:spcAft>
              <a:buClr>
                <a:srgbClr val="333333"/>
              </a:buClr>
              <a:buSzPts val="2200"/>
              <a:buFont typeface="Libre Baskerville"/>
              <a:buChar char="❖"/>
            </a:pPr>
            <a:r>
              <a:rPr lang="en-US" sz="2200">
                <a:solidFill>
                  <a:srgbClr val="333333"/>
                </a:solidFill>
                <a:highlight>
                  <a:srgbClr val="FFFFFF"/>
                </a:highlight>
                <a:latin typeface="Libre Baskerville"/>
                <a:ea typeface="Libre Baskerville"/>
                <a:cs typeface="Libre Baskerville"/>
                <a:sym typeface="Libre Baskerville"/>
              </a:rPr>
              <a:t>User's laziness and trust. Ex: if a legitimate user leaves the terminal or session open and logged in, a co-worker may act as a masquerade attacker</a:t>
            </a:r>
            <a:endParaRPr sz="2200">
              <a:solidFill>
                <a:srgbClr val="333333"/>
              </a:solidFill>
              <a:highlight>
                <a:srgbClr val="FFFFFF"/>
              </a:highlight>
              <a:latin typeface="Libre Baskerville"/>
              <a:ea typeface="Libre Baskerville"/>
              <a:cs typeface="Libre Baskerville"/>
              <a:sym typeface="Libre Baskerville"/>
            </a:endParaRPr>
          </a:p>
          <a:p>
            <a:pPr marL="2743200" lvl="0" indent="0" algn="just" rtl="0">
              <a:lnSpc>
                <a:spcPct val="115000"/>
              </a:lnSpc>
              <a:spcBef>
                <a:spcPts val="0"/>
              </a:spcBef>
              <a:spcAft>
                <a:spcPts val="0"/>
              </a:spcAft>
              <a:buNone/>
            </a:pPr>
            <a:endParaRPr sz="2200">
              <a:solidFill>
                <a:srgbClr val="333333"/>
              </a:solidFill>
              <a:highlight>
                <a:srgbClr val="FFFFFF"/>
              </a:highlight>
              <a:latin typeface="Libre Baskerville"/>
              <a:ea typeface="Libre Baskerville"/>
              <a:cs typeface="Libre Baskerville"/>
              <a:sym typeface="Libre Baskerville"/>
            </a:endParaRPr>
          </a:p>
          <a:p>
            <a:pPr marL="0" lvl="0" indent="0" algn="just" rtl="0">
              <a:lnSpc>
                <a:spcPct val="115000"/>
              </a:lnSpc>
              <a:spcBef>
                <a:spcPts val="0"/>
              </a:spcBef>
              <a:spcAft>
                <a:spcPts val="0"/>
              </a:spcAft>
              <a:buNone/>
            </a:pPr>
            <a:r>
              <a:rPr lang="en-US" sz="3000" b="1">
                <a:highlight>
                  <a:srgbClr val="FFFFFF"/>
                </a:highlight>
                <a:latin typeface="Algerian"/>
                <a:ea typeface="Algerian"/>
                <a:cs typeface="Algerian"/>
                <a:sym typeface="Algerian"/>
              </a:rPr>
              <a:t>MULTIPLE IDENTITIES</a:t>
            </a:r>
            <a:endParaRPr sz="3000" b="1">
              <a:highlight>
                <a:srgbClr val="FFFFFF"/>
              </a:highlight>
              <a:latin typeface="Algerian"/>
              <a:ea typeface="Algerian"/>
              <a:cs typeface="Algerian"/>
              <a:sym typeface="Algerian"/>
            </a:endParaRPr>
          </a:p>
          <a:p>
            <a:pPr marL="457200" lvl="0" indent="-368300" algn="just" rtl="0">
              <a:lnSpc>
                <a:spcPct val="115000"/>
              </a:lnSpc>
              <a:spcBef>
                <a:spcPts val="0"/>
              </a:spcBef>
              <a:spcAft>
                <a:spcPts val="0"/>
              </a:spcAft>
              <a:buClr>
                <a:srgbClr val="333333"/>
              </a:buClr>
              <a:buSzPts val="2200"/>
              <a:buChar char="❖"/>
            </a:pPr>
            <a:r>
              <a:rPr lang="en-US" sz="2300">
                <a:solidFill>
                  <a:srgbClr val="333333"/>
                </a:solidFill>
                <a:highlight>
                  <a:srgbClr val="FFFFFF"/>
                </a:highlight>
                <a:latin typeface="Libre Baskerville"/>
                <a:ea typeface="Libre Baskerville"/>
                <a:cs typeface="Libre Baskerville"/>
                <a:sym typeface="Libre Baskerville"/>
              </a:rPr>
              <a:t>Registering two /more times for the same benefits</a:t>
            </a:r>
            <a:endParaRPr sz="2300">
              <a:solidFill>
                <a:srgbClr val="333333"/>
              </a:solidFill>
              <a:highlight>
                <a:srgbClr val="FFFFFF"/>
              </a:highlight>
              <a:latin typeface="Libre Baskerville"/>
              <a:ea typeface="Libre Baskerville"/>
              <a:cs typeface="Libre Baskerville"/>
              <a:sym typeface="Libre Baskerville"/>
            </a:endParaRPr>
          </a:p>
          <a:p>
            <a:pPr marL="914400" lvl="0" indent="0" algn="just" rtl="0">
              <a:lnSpc>
                <a:spcPct val="115000"/>
              </a:lnSpc>
              <a:spcBef>
                <a:spcPts val="0"/>
              </a:spcBef>
              <a:spcAft>
                <a:spcPts val="0"/>
              </a:spcAft>
              <a:buNone/>
            </a:pPr>
            <a:endParaRPr sz="2300">
              <a:solidFill>
                <a:srgbClr val="333333"/>
              </a:solidFill>
              <a:highlight>
                <a:srgbClr val="FFFFFF"/>
              </a:highlight>
              <a:latin typeface="Libre Baskerville"/>
              <a:ea typeface="Libre Baskerville"/>
              <a:cs typeface="Libre Baskerville"/>
              <a:sym typeface="Libre Baskerville"/>
            </a:endParaRPr>
          </a:p>
          <a:p>
            <a:pPr marL="0" lvl="0" indent="0" algn="just" rtl="0">
              <a:lnSpc>
                <a:spcPct val="115000"/>
              </a:lnSpc>
              <a:spcBef>
                <a:spcPts val="0"/>
              </a:spcBef>
              <a:spcAft>
                <a:spcPts val="0"/>
              </a:spcAft>
              <a:buNone/>
            </a:pPr>
            <a:r>
              <a:rPr lang="en-US" sz="2900" b="1">
                <a:highlight>
                  <a:srgbClr val="FFFFFF"/>
                </a:highlight>
                <a:latin typeface="Algerian"/>
                <a:ea typeface="Algerian"/>
                <a:cs typeface="Algerian"/>
                <a:sym typeface="Algerian"/>
              </a:rPr>
              <a:t>IDENTITY THEFT</a:t>
            </a:r>
            <a:endParaRPr sz="2900" b="1">
              <a:highlight>
                <a:srgbClr val="FFFFFF"/>
              </a:highlight>
              <a:latin typeface="Algerian"/>
              <a:ea typeface="Algerian"/>
              <a:cs typeface="Algerian"/>
              <a:sym typeface="Algerian"/>
            </a:endParaRPr>
          </a:p>
          <a:p>
            <a:pPr marL="457200" lvl="0" indent="-374650" algn="just" rtl="0">
              <a:lnSpc>
                <a:spcPct val="115000"/>
              </a:lnSpc>
              <a:spcBef>
                <a:spcPts val="0"/>
              </a:spcBef>
              <a:spcAft>
                <a:spcPts val="0"/>
              </a:spcAft>
              <a:buSzPts val="2300"/>
              <a:buChar char="❖"/>
            </a:pPr>
            <a:r>
              <a:rPr lang="en-US" sz="2250">
                <a:highlight>
                  <a:srgbClr val="FFFFFF"/>
                </a:highlight>
                <a:latin typeface="Libre Baskerville"/>
                <a:ea typeface="Libre Baskerville"/>
                <a:cs typeface="Libre Baskerville"/>
                <a:sym typeface="Libre Baskerville"/>
              </a:rPr>
              <a:t>Obtaining key pieces of personally identifiable information (PII), such as Social Security or driver's license numbers, to impersonate someone else</a:t>
            </a:r>
            <a:endParaRPr sz="3800" b="1">
              <a:highlight>
                <a:srgbClr val="FFFFFF"/>
              </a:highlight>
              <a:latin typeface="Libre Baskerville"/>
              <a:ea typeface="Libre Baskerville"/>
              <a:cs typeface="Libre Baskerville"/>
              <a:sym typeface="Libre Baskerville"/>
            </a:endParaRPr>
          </a:p>
          <a:p>
            <a:pPr marL="0" lvl="0" indent="0" algn="l" rtl="0">
              <a:lnSpc>
                <a:spcPct val="115000"/>
              </a:lnSpc>
              <a:spcBef>
                <a:spcPts val="1200"/>
              </a:spcBef>
              <a:spcAft>
                <a:spcPts val="0"/>
              </a:spcAft>
              <a:buClr>
                <a:schemeClr val="dk1"/>
              </a:buClr>
              <a:buSzPts val="1100"/>
              <a:buFont typeface="Arial"/>
              <a:buNone/>
            </a:pPr>
            <a:r>
              <a:rPr lang="en-US" sz="1100">
                <a:solidFill>
                  <a:schemeClr val="dk1"/>
                </a:solidFill>
              </a:rPr>
              <a:t> </a:t>
            </a:r>
            <a:endParaRPr sz="1100">
              <a:solidFill>
                <a:schemeClr val="dk1"/>
              </a:solidFill>
            </a:endParaRPr>
          </a:p>
          <a:p>
            <a:pPr marL="0" lvl="0" indent="0" algn="just" rtl="0">
              <a:lnSpc>
                <a:spcPct val="150000"/>
              </a:lnSpc>
              <a:spcBef>
                <a:spcPts val="1200"/>
              </a:spcBef>
              <a:spcAft>
                <a:spcPts val="0"/>
              </a:spcAft>
              <a:buNone/>
            </a:pPr>
            <a:endParaRPr sz="3000" b="1">
              <a:solidFill>
                <a:srgbClr val="333333"/>
              </a:solidFill>
              <a:highlight>
                <a:srgbClr val="FFFFFF"/>
              </a:highlight>
              <a:latin typeface="Libre Baskerville"/>
              <a:ea typeface="Libre Baskerville"/>
              <a:cs typeface="Libre Baskerville"/>
              <a:sym typeface="Libre Baskerville"/>
            </a:endParaRPr>
          </a:p>
          <a:p>
            <a:pPr marL="0" lvl="0" indent="457200" algn="just" rtl="0">
              <a:lnSpc>
                <a:spcPct val="150000"/>
              </a:lnSpc>
              <a:spcBef>
                <a:spcPts val="0"/>
              </a:spcBef>
              <a:spcAft>
                <a:spcPts val="0"/>
              </a:spcAft>
              <a:buNone/>
            </a:pPr>
            <a:r>
              <a:rPr lang="en-US" sz="2200">
                <a:solidFill>
                  <a:srgbClr val="333333"/>
                </a:solidFill>
                <a:highlight>
                  <a:srgbClr val="FFFFFF"/>
                </a:highlight>
                <a:latin typeface="Libre Baskerville"/>
                <a:ea typeface="Libre Baskerville"/>
                <a:cs typeface="Libre Baskerville"/>
                <a:sym typeface="Libre Baskerville"/>
              </a:rPr>
              <a:t> </a:t>
            </a:r>
            <a:endParaRPr sz="2200">
              <a:solidFill>
                <a:srgbClr val="333333"/>
              </a:solidFill>
              <a:highlight>
                <a:srgbClr val="FFFFFF"/>
              </a:highlight>
              <a:latin typeface="Libre Baskerville"/>
              <a:ea typeface="Libre Baskerville"/>
              <a:cs typeface="Libre Baskerville"/>
              <a:sym typeface="Libre Baskerville"/>
            </a:endParaRPr>
          </a:p>
          <a:p>
            <a:pPr marL="2743200" lvl="0" indent="0" algn="just" rtl="0">
              <a:lnSpc>
                <a:spcPct val="150000"/>
              </a:lnSpc>
              <a:spcBef>
                <a:spcPts val="0"/>
              </a:spcBef>
              <a:spcAft>
                <a:spcPts val="0"/>
              </a:spcAft>
              <a:buNone/>
            </a:pPr>
            <a:endParaRPr sz="2200">
              <a:solidFill>
                <a:srgbClr val="333333"/>
              </a:solidFill>
              <a:highlight>
                <a:srgbClr val="FFFFFF"/>
              </a:highlight>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endParaRPr sz="2200">
              <a:solidFill>
                <a:srgbClr val="333333"/>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6"/>
          <p:cNvSpPr txBox="1"/>
          <p:nvPr/>
        </p:nvSpPr>
        <p:spPr>
          <a:xfrm>
            <a:off x="0" y="0"/>
            <a:ext cx="8970900"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1"/>
                </a:solidFill>
                <a:latin typeface="Algerian"/>
                <a:ea typeface="Algerian"/>
                <a:cs typeface="Algerian"/>
                <a:sym typeface="Algerian"/>
              </a:rPr>
              <a:t>password guessing</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a:t>
            </a:r>
            <a:endParaRPr sz="3000" b="1">
              <a:solidFill>
                <a:schemeClr val="dk1"/>
              </a:solidFill>
              <a:latin typeface="Algerian"/>
              <a:ea typeface="Algerian"/>
              <a:cs typeface="Algerian"/>
              <a:sym typeface="Algerian"/>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			</a:t>
            </a:r>
            <a:r>
              <a:rPr lang="en-US" sz="2900">
                <a:solidFill>
                  <a:schemeClr val="dk1"/>
                </a:solidFill>
                <a:latin typeface="Libre Baskerville"/>
                <a:ea typeface="Libre Baskerville"/>
                <a:cs typeface="Libre Baskerville"/>
                <a:sym typeface="Libre Baskerville"/>
              </a:rPr>
              <a:t>	</a:t>
            </a:r>
            <a:r>
              <a:rPr lang="en-US" sz="2700">
                <a:solidFill>
                  <a:schemeClr val="dk1"/>
                </a:solidFill>
                <a:latin typeface="Libre Baskerville"/>
                <a:ea typeface="Libre Baskerville"/>
                <a:cs typeface="Libre Baskerville"/>
                <a:sym typeface="Libre Baskerville"/>
              </a:rPr>
              <a:t>Dictionary attack</a:t>
            </a:r>
            <a:endParaRPr sz="2900">
              <a:solidFill>
                <a:schemeClr val="dk1"/>
              </a:solidFill>
              <a:latin typeface="Libre Baskerville"/>
              <a:ea typeface="Libre Baskerville"/>
              <a:cs typeface="Libre Baskerville"/>
              <a:sym typeface="Libre Baskerville"/>
            </a:endParaRPr>
          </a:p>
          <a:p>
            <a:pPr marL="0" lvl="0" indent="0" algn="l" rtl="0">
              <a:spcBef>
                <a:spcPts val="0"/>
              </a:spcBef>
              <a:spcAft>
                <a:spcPts val="0"/>
              </a:spcAft>
              <a:buNone/>
            </a:pPr>
            <a:endParaRPr sz="2900">
              <a:solidFill>
                <a:schemeClr val="dk1"/>
              </a:solidFill>
              <a:latin typeface="Libre Baskerville"/>
              <a:ea typeface="Libre Baskerville"/>
              <a:cs typeface="Libre Baskerville"/>
              <a:sym typeface="Libre Baskerville"/>
            </a:endParaRPr>
          </a:p>
          <a:p>
            <a:pPr marL="0" lvl="0" indent="0" algn="l" rtl="0">
              <a:spcBef>
                <a:spcPts val="0"/>
              </a:spcBef>
              <a:spcAft>
                <a:spcPts val="0"/>
              </a:spcAft>
              <a:buNone/>
            </a:pPr>
            <a:r>
              <a:rPr lang="en-US" sz="3000" b="1">
                <a:solidFill>
                  <a:schemeClr val="dk1"/>
                </a:solidFill>
                <a:latin typeface="Algerian"/>
                <a:ea typeface="Algerian"/>
                <a:cs typeface="Algerian"/>
                <a:sym typeface="Algerian"/>
              </a:rPr>
              <a:t>REPLICATION		</a:t>
            </a:r>
            <a:endParaRPr sz="3000" b="1">
              <a:solidFill>
                <a:schemeClr val="dk1"/>
              </a:solidFill>
              <a:latin typeface="Algerian"/>
              <a:ea typeface="Algerian"/>
              <a:cs typeface="Algerian"/>
              <a:sym typeface="Algerian"/>
            </a:endParaRPr>
          </a:p>
          <a:p>
            <a:pPr marL="0" lvl="0" indent="0" algn="l" rtl="0">
              <a:lnSpc>
                <a:spcPct val="150000"/>
              </a:lnSpc>
              <a:spcBef>
                <a:spcPts val="0"/>
              </a:spcBef>
              <a:spcAft>
                <a:spcPts val="0"/>
              </a:spcAft>
              <a:buNone/>
            </a:pPr>
            <a:r>
              <a:rPr lang="en-US" sz="3000" b="1">
                <a:solidFill>
                  <a:schemeClr val="dk1"/>
                </a:solidFill>
                <a:latin typeface="Algerian"/>
                <a:ea typeface="Algerian"/>
                <a:cs typeface="Algerian"/>
                <a:sym typeface="Algerian"/>
              </a:rPr>
              <a:t>				</a:t>
            </a:r>
            <a:r>
              <a:rPr lang="en-US" sz="2700">
                <a:solidFill>
                  <a:schemeClr val="dk1"/>
                </a:solidFill>
                <a:latin typeface="Libre Baskerville"/>
                <a:ea typeface="Libre Baskerville"/>
                <a:cs typeface="Libre Baskerville"/>
                <a:sym typeface="Libre Baskerville"/>
              </a:rPr>
              <a:t>Finding the written password and copying it for his own use</a:t>
            </a:r>
            <a:endParaRPr sz="2700">
              <a:solidFill>
                <a:schemeClr val="dk1"/>
              </a:solidFill>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r>
              <a:rPr lang="en-US" sz="2700">
                <a:solidFill>
                  <a:schemeClr val="dk1"/>
                </a:solidFill>
                <a:latin typeface="Libre Baskerville"/>
                <a:ea typeface="Libre Baskerville"/>
                <a:cs typeface="Libre Baskerville"/>
                <a:sym typeface="Libre Baskerville"/>
              </a:rPr>
              <a:t>				Mouse pad</a:t>
            </a:r>
            <a:endParaRPr sz="2700">
              <a:solidFill>
                <a:schemeClr val="dk1"/>
              </a:solidFill>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r>
              <a:rPr lang="en-US" sz="2700">
                <a:solidFill>
                  <a:schemeClr val="dk1"/>
                </a:solidFill>
                <a:latin typeface="Libre Baskerville"/>
                <a:ea typeface="Libre Baskerville"/>
                <a:cs typeface="Libre Baskerville"/>
                <a:sym typeface="Libre Baskerville"/>
              </a:rPr>
              <a:t>	Mimics -----(Disguises)---Impersonate	Artifacts-----(Facsimiles)----Copy/reproduction</a:t>
            </a:r>
            <a:endParaRPr sz="2700">
              <a:solidFill>
                <a:schemeClr val="dk1"/>
              </a:solidFill>
              <a:latin typeface="Libre Baskerville"/>
              <a:ea typeface="Libre Baskerville"/>
              <a:cs typeface="Libre Baskerville"/>
              <a:sym typeface="Libre Baskerville"/>
            </a:endParaRPr>
          </a:p>
          <a:p>
            <a:pPr marL="0" lvl="0" indent="0" algn="l" rtl="0">
              <a:spcBef>
                <a:spcPts val="0"/>
              </a:spcBef>
              <a:spcAft>
                <a:spcPts val="0"/>
              </a:spcAft>
              <a:buNone/>
            </a:pPr>
            <a:endParaRPr sz="2900">
              <a:solidFill>
                <a:schemeClr val="dk1"/>
              </a:solidFill>
              <a:latin typeface="Algerian"/>
              <a:ea typeface="Algerian"/>
              <a:cs typeface="Algerian"/>
              <a:sym typeface="Algeri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7"/>
          <p:cNvSpPr txBox="1"/>
          <p:nvPr/>
        </p:nvSpPr>
        <p:spPr>
          <a:xfrm>
            <a:off x="0" y="0"/>
            <a:ext cx="9144000" cy="676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50" b="1">
                <a:highlight>
                  <a:srgbClr val="FFFFFF"/>
                </a:highlight>
                <a:latin typeface="Algerian"/>
                <a:ea typeface="Algerian"/>
                <a:cs typeface="Algerian"/>
                <a:sym typeface="Algerian"/>
              </a:rPr>
              <a:t>THEFT</a:t>
            </a:r>
            <a:endParaRPr sz="3250" b="1">
              <a:highlight>
                <a:srgbClr val="FFFFFF"/>
              </a:highlight>
              <a:latin typeface="Algerian"/>
              <a:ea typeface="Algerian"/>
              <a:cs typeface="Algerian"/>
              <a:sym typeface="Algerian"/>
            </a:endParaRPr>
          </a:p>
          <a:p>
            <a:pPr marL="0" lvl="0" indent="0" algn="l" rtl="0">
              <a:lnSpc>
                <a:spcPct val="115000"/>
              </a:lnSpc>
              <a:spcBef>
                <a:spcPts val="0"/>
              </a:spcBef>
              <a:spcAft>
                <a:spcPts val="0"/>
              </a:spcAft>
              <a:buNone/>
            </a:pPr>
            <a:r>
              <a:rPr lang="en-US" sz="3250" b="1">
                <a:highlight>
                  <a:srgbClr val="FFFFFF"/>
                </a:highlight>
                <a:latin typeface="Algerian"/>
                <a:ea typeface="Algerian"/>
                <a:cs typeface="Algerian"/>
                <a:sym typeface="Algerian"/>
              </a:rPr>
              <a:t>		</a:t>
            </a:r>
            <a:r>
              <a:rPr lang="en-US" sz="2550">
                <a:highlight>
                  <a:srgbClr val="FFFFFF"/>
                </a:highlight>
                <a:latin typeface="Libre Baskerville"/>
                <a:ea typeface="Libre Baskerville"/>
                <a:cs typeface="Libre Baskerville"/>
                <a:sym typeface="Libre Baskerville"/>
              </a:rPr>
              <a:t>Stealing password</a:t>
            </a:r>
            <a:endParaRPr sz="2550">
              <a:highlight>
                <a:srgbClr val="FFFFFF"/>
              </a:highlight>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sz="2550">
              <a:highlight>
                <a:srgbClr val="FFFFFF"/>
              </a:highlight>
              <a:latin typeface="Libre Baskerville"/>
              <a:ea typeface="Libre Baskerville"/>
              <a:cs typeface="Libre Baskerville"/>
              <a:sym typeface="Libre Baskerville"/>
            </a:endParaRPr>
          </a:p>
          <a:p>
            <a:pPr marL="457200" lvl="0" indent="457200" algn="l" rtl="0">
              <a:lnSpc>
                <a:spcPct val="115000"/>
              </a:lnSpc>
              <a:spcBef>
                <a:spcPts val="0"/>
              </a:spcBef>
              <a:spcAft>
                <a:spcPts val="0"/>
              </a:spcAft>
              <a:buNone/>
            </a:pPr>
            <a:r>
              <a:rPr lang="en-US" sz="2550">
                <a:highlight>
                  <a:srgbClr val="FFFFFF"/>
                </a:highlight>
                <a:latin typeface="Libre Baskerville"/>
                <a:ea typeface="Libre Baskerville"/>
                <a:cs typeface="Libre Baskerville"/>
                <a:sym typeface="Libre Baskerville"/>
              </a:rPr>
              <a:t>can detect the theft</a:t>
            </a:r>
            <a:endParaRPr sz="2550">
              <a:highlight>
                <a:srgbClr val="FFFFFF"/>
              </a:highlight>
              <a:latin typeface="Libre Baskerville"/>
              <a:ea typeface="Libre Baskerville"/>
              <a:cs typeface="Libre Baskerville"/>
              <a:sym typeface="Libre Baskerville"/>
            </a:endParaRPr>
          </a:p>
          <a:p>
            <a:pPr marL="457200" lvl="0" indent="457200" algn="l" rtl="0">
              <a:spcBef>
                <a:spcPts val="0"/>
              </a:spcBef>
              <a:spcAft>
                <a:spcPts val="0"/>
              </a:spcAft>
              <a:buNone/>
            </a:pPr>
            <a:r>
              <a:rPr lang="en-US" sz="2750">
                <a:highlight>
                  <a:srgbClr val="FFFFFF"/>
                </a:highlight>
                <a:latin typeface="Libre Baskerville"/>
                <a:ea typeface="Libre Baskerville"/>
                <a:cs typeface="Libre Baskerville"/>
                <a:sym typeface="Libre Baskerville"/>
              </a:rPr>
              <a:t> </a:t>
            </a:r>
            <a:endParaRPr sz="2750">
              <a:highlight>
                <a:srgbClr val="FFFFFF"/>
              </a:highlight>
              <a:latin typeface="Libre Baskerville"/>
              <a:ea typeface="Libre Baskerville"/>
              <a:cs typeface="Libre Baskerville"/>
              <a:sym typeface="Libre Baskerville"/>
            </a:endParaRPr>
          </a:p>
          <a:p>
            <a:pPr marL="457200" lvl="0" indent="-285750" algn="l" rtl="0">
              <a:spcBef>
                <a:spcPts val="0"/>
              </a:spcBef>
              <a:spcAft>
                <a:spcPts val="0"/>
              </a:spcAft>
              <a:buNone/>
            </a:pPr>
            <a:r>
              <a:rPr lang="en-US" sz="2950" b="1">
                <a:highlight>
                  <a:srgbClr val="FFFFFF"/>
                </a:highlight>
                <a:latin typeface="Algerian"/>
                <a:ea typeface="Algerian"/>
                <a:cs typeface="Algerian"/>
                <a:sym typeface="Algerian"/>
              </a:rPr>
              <a:t>DIGITAL SPOOFING</a:t>
            </a:r>
            <a:endParaRPr sz="2950" b="1">
              <a:highlight>
                <a:srgbClr val="FFFFFF"/>
              </a:highlight>
              <a:latin typeface="Algerian"/>
              <a:ea typeface="Algerian"/>
              <a:cs typeface="Algerian"/>
              <a:sym typeface="Algerian"/>
            </a:endParaRPr>
          </a:p>
          <a:p>
            <a:pPr marL="1371600" lvl="2" indent="-317500" algn="l" rtl="0">
              <a:lnSpc>
                <a:spcPct val="150000"/>
              </a:lnSpc>
              <a:spcBef>
                <a:spcPts val="0"/>
              </a:spcBef>
              <a:spcAft>
                <a:spcPts val="0"/>
              </a:spcAft>
              <a:buSzPts val="1400"/>
              <a:buChar char="■"/>
            </a:pPr>
            <a:r>
              <a:rPr lang="en-US" sz="2500">
                <a:highlight>
                  <a:srgbClr val="FFFFFF"/>
                </a:highlight>
                <a:latin typeface="Libre Baskerville"/>
                <a:ea typeface="Libre Baskerville"/>
                <a:cs typeface="Libre Baskerville"/>
                <a:sym typeface="Libre Baskerville"/>
              </a:rPr>
              <a:t>Disguising fraudulent operations and making it seem genuine</a:t>
            </a:r>
            <a:endParaRPr sz="2500">
              <a:highlight>
                <a:srgbClr val="FFFFFF"/>
              </a:highlight>
              <a:latin typeface="Libre Baskerville"/>
              <a:ea typeface="Libre Baskerville"/>
              <a:cs typeface="Libre Baskerville"/>
              <a:sym typeface="Libre Baskerville"/>
            </a:endParaRPr>
          </a:p>
          <a:p>
            <a:pPr marL="1371600" lvl="2" indent="-317500" algn="l" rtl="0">
              <a:lnSpc>
                <a:spcPct val="150000"/>
              </a:lnSpc>
              <a:spcBef>
                <a:spcPts val="0"/>
              </a:spcBef>
              <a:spcAft>
                <a:spcPts val="0"/>
              </a:spcAft>
              <a:buSzPts val="1400"/>
              <a:buFont typeface="Libre Baskerville"/>
              <a:buChar char="■"/>
            </a:pPr>
            <a:r>
              <a:rPr lang="en-US" sz="2400">
                <a:solidFill>
                  <a:srgbClr val="2B1E1B"/>
                </a:solidFill>
                <a:highlight>
                  <a:srgbClr val="FFFFFF"/>
                </a:highlight>
                <a:latin typeface="Libre Baskerville"/>
                <a:ea typeface="Libre Baskerville"/>
                <a:cs typeface="Libre Baskerville"/>
                <a:sym typeface="Libre Baskerville"/>
              </a:rPr>
              <a:t>  Hiding the true source of packets or redirecting traffic to another location</a:t>
            </a:r>
            <a:endParaRPr sz="2400">
              <a:solidFill>
                <a:srgbClr val="2B1E1B"/>
              </a:solidFill>
              <a:highlight>
                <a:srgbClr val="FFFFFF"/>
              </a:highlight>
              <a:latin typeface="Libre Baskerville"/>
              <a:ea typeface="Libre Baskerville"/>
              <a:cs typeface="Libre Baskerville"/>
              <a:sym typeface="Libre Baskerville"/>
            </a:endParaRPr>
          </a:p>
          <a:p>
            <a:pPr marL="457200" lvl="0" indent="-381000" algn="l" rtl="0">
              <a:lnSpc>
                <a:spcPct val="150000"/>
              </a:lnSpc>
              <a:spcBef>
                <a:spcPts val="0"/>
              </a:spcBef>
              <a:spcAft>
                <a:spcPts val="0"/>
              </a:spcAft>
              <a:buClr>
                <a:srgbClr val="2B1E1B"/>
              </a:buClr>
              <a:buSzPts val="2400"/>
              <a:buFont typeface="Libre Baskerville"/>
              <a:buChar char="●"/>
            </a:pPr>
            <a:r>
              <a:rPr lang="en-US" sz="2400">
                <a:solidFill>
                  <a:srgbClr val="2B1E1B"/>
                </a:solidFill>
                <a:highlight>
                  <a:srgbClr val="FFFFFF"/>
                </a:highlight>
                <a:latin typeface="Libre Baskerville"/>
                <a:ea typeface="Libre Baskerville"/>
                <a:cs typeface="Libre Baskerville"/>
                <a:sym typeface="Libre Baskerville"/>
              </a:rPr>
              <a:t>Most common form of spoofing on a typical IP packet is </a:t>
            </a:r>
            <a:r>
              <a:rPr lang="en-US" sz="2400" b="1">
                <a:solidFill>
                  <a:srgbClr val="2B1E1B"/>
                </a:solidFill>
                <a:highlight>
                  <a:srgbClr val="FFFFFF"/>
                </a:highlight>
                <a:latin typeface="Libre Baskerville"/>
                <a:ea typeface="Libre Baskerville"/>
                <a:cs typeface="Libre Baskerville"/>
                <a:sym typeface="Libre Baskerville"/>
              </a:rPr>
              <a:t>modification of the source address</a:t>
            </a:r>
            <a:endParaRPr sz="3900" b="1">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8"/>
          <p:cNvSpPr txBox="1"/>
          <p:nvPr/>
        </p:nvSpPr>
        <p:spPr>
          <a:xfrm>
            <a:off x="0" y="134250"/>
            <a:ext cx="9144000" cy="65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highlight>
                  <a:srgbClr val="FFFFFF"/>
                </a:highlight>
                <a:latin typeface="Algerian"/>
                <a:ea typeface="Algerian"/>
                <a:cs typeface="Algerian"/>
                <a:sym typeface="Algerian"/>
              </a:rPr>
              <a:t>Defenses  against trial and error attack</a:t>
            </a:r>
            <a:endParaRPr sz="3000" b="1">
              <a:highlight>
                <a:srgbClr val="FFFFFF"/>
              </a:highlight>
              <a:latin typeface="Algerian"/>
              <a:ea typeface="Algerian"/>
              <a:cs typeface="Algerian"/>
              <a:sym typeface="Algerian"/>
            </a:endParaRPr>
          </a:p>
          <a:p>
            <a:pPr marL="0" lvl="0" indent="457200" algn="l" rtl="0">
              <a:spcBef>
                <a:spcPts val="0"/>
              </a:spcBef>
              <a:spcAft>
                <a:spcPts val="0"/>
              </a:spcAft>
              <a:buNone/>
            </a:pPr>
            <a:endParaRPr sz="2300" b="1">
              <a:highlight>
                <a:srgbClr val="FFFFFF"/>
              </a:highlight>
            </a:endParaRPr>
          </a:p>
          <a:p>
            <a:pPr marL="457200" lvl="0" indent="457200" algn="l" rtl="0">
              <a:spcBef>
                <a:spcPts val="0"/>
              </a:spcBef>
              <a:spcAft>
                <a:spcPts val="0"/>
              </a:spcAft>
              <a:buNone/>
            </a:pPr>
            <a:r>
              <a:rPr lang="en-US" sz="2600">
                <a:highlight>
                  <a:srgbClr val="FFFFFF"/>
                </a:highlight>
              </a:rPr>
              <a:t>Use an advanced username and password</a:t>
            </a:r>
            <a:endParaRPr sz="2600">
              <a:highlight>
                <a:srgbClr val="FFFFFF"/>
              </a:highlight>
            </a:endParaRPr>
          </a:p>
          <a:p>
            <a:pPr marL="0" lvl="0" indent="0" algn="l" rtl="0">
              <a:spcBef>
                <a:spcPts val="0"/>
              </a:spcBef>
              <a:spcAft>
                <a:spcPts val="0"/>
              </a:spcAft>
              <a:buNone/>
            </a:pPr>
            <a:endParaRPr sz="2600">
              <a:highlight>
                <a:srgbClr val="FFFFFF"/>
              </a:highlight>
            </a:endParaRPr>
          </a:p>
          <a:p>
            <a:pPr marL="457200" lvl="0" indent="457200" algn="l" rtl="0">
              <a:spcBef>
                <a:spcPts val="0"/>
              </a:spcBef>
              <a:spcAft>
                <a:spcPts val="0"/>
              </a:spcAft>
              <a:buNone/>
            </a:pPr>
            <a:r>
              <a:rPr lang="en-US" sz="2600">
                <a:highlight>
                  <a:srgbClr val="FFFFFF"/>
                </a:highlight>
              </a:rPr>
              <a:t>Limit number of login re-tries</a:t>
            </a:r>
            <a:endParaRPr sz="2600">
              <a:highlight>
                <a:srgbClr val="FFFFFF"/>
              </a:highlight>
            </a:endParaRPr>
          </a:p>
          <a:p>
            <a:pPr marL="0" lvl="0" indent="0" algn="l" rtl="0">
              <a:spcBef>
                <a:spcPts val="0"/>
              </a:spcBef>
              <a:spcAft>
                <a:spcPts val="0"/>
              </a:spcAft>
              <a:buNone/>
            </a:pPr>
            <a:endParaRPr sz="2600">
              <a:highlight>
                <a:srgbClr val="FFFFFF"/>
              </a:highlight>
            </a:endParaRPr>
          </a:p>
          <a:p>
            <a:pPr marL="457200" lvl="0" indent="457200" algn="l" rtl="0">
              <a:spcBef>
                <a:spcPts val="0"/>
              </a:spcBef>
              <a:spcAft>
                <a:spcPts val="0"/>
              </a:spcAft>
              <a:buNone/>
            </a:pPr>
            <a:r>
              <a:rPr lang="en-US" sz="2600">
                <a:highlight>
                  <a:srgbClr val="FFFFFF"/>
                </a:highlight>
              </a:rPr>
              <a:t>Account lockdown after excessive login attempts</a:t>
            </a:r>
            <a:endParaRPr sz="2600">
              <a:highlight>
                <a:srgbClr val="FFFFFF"/>
              </a:highlight>
            </a:endParaRPr>
          </a:p>
          <a:p>
            <a:pPr marL="0" lvl="0" indent="0" algn="l" rtl="0">
              <a:spcBef>
                <a:spcPts val="0"/>
              </a:spcBef>
              <a:spcAft>
                <a:spcPts val="0"/>
              </a:spcAft>
              <a:buNone/>
            </a:pPr>
            <a:endParaRPr sz="2600">
              <a:highlight>
                <a:srgbClr val="FFFFFF"/>
              </a:highlight>
            </a:endParaRPr>
          </a:p>
          <a:p>
            <a:pPr marL="457200" lvl="0" indent="457200" algn="l" rtl="0">
              <a:spcBef>
                <a:spcPts val="0"/>
              </a:spcBef>
              <a:spcAft>
                <a:spcPts val="0"/>
              </a:spcAft>
              <a:buNone/>
            </a:pPr>
            <a:r>
              <a:rPr lang="en-US" sz="2600">
                <a:highlight>
                  <a:srgbClr val="FFFFFF"/>
                </a:highlight>
              </a:rPr>
              <a:t>Longer passwords with varied character types</a:t>
            </a:r>
            <a:endParaRPr sz="2600">
              <a:highlight>
                <a:srgbClr val="FFFFFF"/>
              </a:highlight>
            </a:endParaRPr>
          </a:p>
          <a:p>
            <a:pPr marL="457200" lvl="0" indent="457200" algn="l" rtl="0">
              <a:spcBef>
                <a:spcPts val="0"/>
              </a:spcBef>
              <a:spcAft>
                <a:spcPts val="0"/>
              </a:spcAft>
              <a:buNone/>
            </a:pPr>
            <a:endParaRPr sz="2600">
              <a:highlight>
                <a:srgbClr val="FFFFFF"/>
              </a:highlight>
            </a:endParaRPr>
          </a:p>
          <a:p>
            <a:pPr marL="457200" lvl="0" indent="457200" algn="l" rtl="0">
              <a:spcBef>
                <a:spcPts val="0"/>
              </a:spcBef>
              <a:spcAft>
                <a:spcPts val="0"/>
              </a:spcAft>
              <a:buNone/>
            </a:pPr>
            <a:r>
              <a:rPr lang="en-US" sz="2600">
                <a:highlight>
                  <a:srgbClr val="FFFFFF"/>
                </a:highlight>
              </a:rPr>
              <a:t>Lower FAR </a:t>
            </a:r>
            <a:endParaRPr sz="2600">
              <a:highlight>
                <a:srgbClr val="FFFFFF"/>
              </a:highlight>
            </a:endParaRPr>
          </a:p>
          <a:p>
            <a:pPr marL="0" lvl="0" indent="0" algn="l" rtl="0">
              <a:spcBef>
                <a:spcPts val="0"/>
              </a:spcBef>
              <a:spcAft>
                <a:spcPts val="0"/>
              </a:spcAft>
              <a:buNone/>
            </a:pPr>
            <a:r>
              <a:rPr lang="en-US" sz="2800" b="1">
                <a:solidFill>
                  <a:schemeClr val="dk1"/>
                </a:solidFill>
                <a:highlight>
                  <a:srgbClr val="FFFFFF"/>
                </a:highlight>
                <a:latin typeface="Libre Baskerville"/>
                <a:ea typeface="Libre Baskerville"/>
                <a:cs typeface="Libre Baskerville"/>
                <a:sym typeface="Libre Baskerville"/>
              </a:rPr>
              <a:t>Defenses  against Replication attack</a:t>
            </a:r>
            <a:endParaRPr sz="2800" b="1">
              <a:solidFill>
                <a:schemeClr val="dk1"/>
              </a:solidFill>
              <a:highlight>
                <a:srgbClr val="FFFFFF"/>
              </a:highlight>
              <a:latin typeface="Libre Baskerville"/>
              <a:ea typeface="Libre Baskerville"/>
              <a:cs typeface="Libre Baskerville"/>
              <a:sym typeface="Libre Baskerville"/>
            </a:endParaRPr>
          </a:p>
          <a:p>
            <a:pPr marL="0" lvl="0" indent="0" algn="l" rtl="0">
              <a:spcBef>
                <a:spcPts val="0"/>
              </a:spcBef>
              <a:spcAft>
                <a:spcPts val="0"/>
              </a:spcAft>
              <a:buNone/>
            </a:pPr>
            <a:r>
              <a:rPr lang="en-US" sz="2800" b="1">
                <a:solidFill>
                  <a:schemeClr val="dk1"/>
                </a:solidFill>
                <a:highlight>
                  <a:srgbClr val="FFFFFF"/>
                </a:highlight>
              </a:rPr>
              <a:t>		</a:t>
            </a:r>
            <a:endParaRPr sz="2800" b="1">
              <a:solidFill>
                <a:schemeClr val="dk1"/>
              </a:solidFill>
              <a:highlight>
                <a:srgbClr val="FFFFFF"/>
              </a:highlight>
            </a:endParaRPr>
          </a:p>
          <a:p>
            <a:pPr marL="457200" lvl="0" indent="457200" algn="l" rtl="0">
              <a:spcBef>
                <a:spcPts val="0"/>
              </a:spcBef>
              <a:spcAft>
                <a:spcPts val="0"/>
              </a:spcAft>
              <a:buClr>
                <a:schemeClr val="dk1"/>
              </a:buClr>
              <a:buSzPts val="1100"/>
              <a:buFont typeface="Arial"/>
              <a:buNone/>
            </a:pPr>
            <a:r>
              <a:rPr lang="en-US" sz="2600">
                <a:solidFill>
                  <a:schemeClr val="dk1"/>
                </a:solidFill>
                <a:highlight>
                  <a:srgbClr val="FFFFFF"/>
                </a:highlight>
              </a:rPr>
              <a:t>Liveness information-Temperature,Pulse,Movement</a:t>
            </a:r>
            <a:endParaRPr sz="2600">
              <a:solidFill>
                <a:schemeClr val="dk1"/>
              </a:solidFill>
              <a:highlight>
                <a:srgbClr val="FFFFFF"/>
              </a:high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9"/>
          <p:cNvSpPr txBox="1"/>
          <p:nvPr/>
        </p:nvSpPr>
        <p:spPr>
          <a:xfrm>
            <a:off x="0" y="0"/>
            <a:ext cx="9024600" cy="676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chemeClr val="dk1"/>
              </a:solidFill>
              <a:highlight>
                <a:srgbClr val="FFFFFF"/>
              </a:highlight>
            </a:endParaRPr>
          </a:p>
          <a:p>
            <a:pPr marL="0" lvl="0" indent="0" algn="l" rtl="0">
              <a:spcBef>
                <a:spcPts val="0"/>
              </a:spcBef>
              <a:spcAft>
                <a:spcPts val="0"/>
              </a:spcAft>
              <a:buNone/>
            </a:pPr>
            <a:r>
              <a:rPr lang="en-US" sz="2800" b="1">
                <a:solidFill>
                  <a:schemeClr val="dk1"/>
                </a:solidFill>
                <a:highlight>
                  <a:srgbClr val="FFFFFF"/>
                </a:highlight>
                <a:latin typeface="Algerian"/>
                <a:ea typeface="Algerian"/>
                <a:cs typeface="Algerian"/>
                <a:sym typeface="Algerian"/>
              </a:rPr>
              <a:t>Defenses  against Digital Spoofing attack</a:t>
            </a:r>
            <a:endParaRPr sz="2800" b="1">
              <a:solidFill>
                <a:schemeClr val="dk1"/>
              </a:solidFill>
              <a:highlight>
                <a:srgbClr val="FFFFFF"/>
              </a:highlight>
              <a:latin typeface="Algerian"/>
              <a:ea typeface="Algerian"/>
              <a:cs typeface="Algerian"/>
              <a:sym typeface="Algerian"/>
            </a:endParaRPr>
          </a:p>
          <a:p>
            <a:pPr marL="0" lvl="0" indent="0" algn="l" rtl="0">
              <a:spcBef>
                <a:spcPts val="0"/>
              </a:spcBef>
              <a:spcAft>
                <a:spcPts val="0"/>
              </a:spcAft>
              <a:buNone/>
            </a:pPr>
            <a:r>
              <a:rPr lang="en-US" sz="2800" b="1">
                <a:solidFill>
                  <a:schemeClr val="dk1"/>
                </a:solidFill>
                <a:highlight>
                  <a:srgbClr val="FFFFFF"/>
                </a:highlight>
              </a:rPr>
              <a:t>	</a:t>
            </a:r>
            <a:endParaRPr sz="2800" b="1">
              <a:solidFill>
                <a:schemeClr val="dk1"/>
              </a:solidFill>
              <a:highlight>
                <a:srgbClr val="FFFFFF"/>
              </a:highlight>
            </a:endParaRPr>
          </a:p>
          <a:p>
            <a:pPr marL="914400" lvl="0" indent="457200" algn="l" rtl="0">
              <a:spcBef>
                <a:spcPts val="0"/>
              </a:spcBef>
              <a:spcAft>
                <a:spcPts val="0"/>
              </a:spcAft>
              <a:buNone/>
            </a:pPr>
            <a:r>
              <a:rPr lang="en-US" sz="2800">
                <a:solidFill>
                  <a:schemeClr val="dk1"/>
                </a:solidFill>
                <a:highlight>
                  <a:srgbClr val="FFFFFF"/>
                </a:highlight>
              </a:rPr>
              <a:t>only verification		</a:t>
            </a:r>
            <a:endParaRPr sz="2800">
              <a:solidFill>
                <a:schemeClr val="dk1"/>
              </a:solidFill>
              <a:highlight>
                <a:srgbClr val="FFFFFF"/>
              </a:highlight>
            </a:endParaRPr>
          </a:p>
          <a:p>
            <a:pPr marL="1371600" lvl="0" indent="0" algn="l" rtl="0">
              <a:spcBef>
                <a:spcPts val="0"/>
              </a:spcBef>
              <a:spcAft>
                <a:spcPts val="0"/>
              </a:spcAft>
              <a:buNone/>
            </a:pPr>
            <a:endParaRPr sz="1200">
              <a:solidFill>
                <a:srgbClr val="222222"/>
              </a:solidFill>
              <a:highlight>
                <a:srgbClr val="FFFFFF"/>
              </a:highlight>
              <a:latin typeface="Roboto"/>
              <a:ea typeface="Roboto"/>
              <a:cs typeface="Roboto"/>
              <a:sym typeface="Roboto"/>
            </a:endParaRPr>
          </a:p>
          <a:p>
            <a:pPr marL="1371600" lvl="0" indent="0" algn="l" rtl="0">
              <a:spcBef>
                <a:spcPts val="0"/>
              </a:spcBef>
              <a:spcAft>
                <a:spcPts val="0"/>
              </a:spcAft>
              <a:buNone/>
            </a:pPr>
            <a:r>
              <a:rPr lang="en-US" sz="2400">
                <a:solidFill>
                  <a:srgbClr val="222222"/>
                </a:solidFill>
                <a:highlight>
                  <a:srgbClr val="FFFFFF"/>
                </a:highlight>
                <a:latin typeface="Roboto"/>
                <a:ea typeface="Roboto"/>
                <a:cs typeface="Roboto"/>
                <a:sym typeface="Roboto"/>
              </a:rPr>
              <a:t>blinking or smiling</a:t>
            </a:r>
            <a:endParaRPr sz="4000">
              <a:solidFill>
                <a:schemeClr val="dk1"/>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500" y="2595859"/>
            <a:ext cx="5943600" cy="923330"/>
          </a:xfrm>
          <a:prstGeom prst="rect">
            <a:avLst/>
          </a:prstGeom>
          <a:noFill/>
        </p:spPr>
        <p:txBody>
          <a:bodyPr wrap="square" lIns="91440" tIns="45720" rIns="91440" bIns="45720">
            <a:spAutoFit/>
          </a:bodyPr>
          <a:lstStyle/>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UNIT 1</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60"/>
          <p:cNvSpPr txBox="1"/>
          <p:nvPr/>
        </p:nvSpPr>
        <p:spPr>
          <a:xfrm>
            <a:off x="0" y="0"/>
            <a:ext cx="9144000" cy="6750600"/>
          </a:xfrm>
          <a:prstGeom prst="rect">
            <a:avLst/>
          </a:prstGeom>
          <a:noFill/>
          <a:ln>
            <a:noFill/>
          </a:ln>
        </p:spPr>
        <p:txBody>
          <a:bodyPr spcFirstLastPara="1" wrap="square" lIns="91425" tIns="91425" rIns="91425" bIns="91425" anchor="t" anchorCtr="0">
            <a:noAutofit/>
          </a:bodyPr>
          <a:lstStyle/>
          <a:p>
            <a:pPr marL="457200" lvl="0" indent="457200" algn="l" rtl="0">
              <a:lnSpc>
                <a:spcPct val="150000"/>
              </a:lnSpc>
              <a:spcBef>
                <a:spcPts val="0"/>
              </a:spcBef>
              <a:spcAft>
                <a:spcPts val="0"/>
              </a:spcAft>
              <a:buNone/>
            </a:pPr>
            <a:endParaRPr sz="2500">
              <a:solidFill>
                <a:srgbClr val="393B45"/>
              </a:solidFill>
              <a:highlight>
                <a:srgbClr val="FFFFFF"/>
              </a:highlight>
              <a:latin typeface="Verdana"/>
              <a:ea typeface="Verdana"/>
              <a:cs typeface="Verdana"/>
              <a:sym typeface="Verdana"/>
            </a:endParaRPr>
          </a:p>
          <a:p>
            <a:pPr marL="457200" lvl="0" indent="-387350" algn="l" rtl="0">
              <a:lnSpc>
                <a:spcPct val="150000"/>
              </a:lnSpc>
              <a:spcBef>
                <a:spcPts val="0"/>
              </a:spcBef>
              <a:spcAft>
                <a:spcPts val="0"/>
              </a:spcAft>
              <a:buClr>
                <a:srgbClr val="393B45"/>
              </a:buClr>
              <a:buSzPts val="2500"/>
              <a:buFont typeface="Verdana"/>
              <a:buChar char="❖"/>
            </a:pPr>
            <a:r>
              <a:rPr lang="en-US" sz="2500">
                <a:solidFill>
                  <a:srgbClr val="393B45"/>
                </a:solidFill>
                <a:highlight>
                  <a:srgbClr val="FFFFFF"/>
                </a:highlight>
                <a:latin typeface="Verdana"/>
                <a:ea typeface="Verdana"/>
                <a:cs typeface="Verdana"/>
                <a:sym typeface="Verdana"/>
              </a:rPr>
              <a:t>A real-time identification system </a:t>
            </a:r>
            <a:endParaRPr sz="2500">
              <a:solidFill>
                <a:srgbClr val="393B45"/>
              </a:solidFill>
              <a:highlight>
                <a:srgbClr val="FFFFFF"/>
              </a:highlight>
              <a:latin typeface="Verdana"/>
              <a:ea typeface="Verdana"/>
              <a:cs typeface="Verdana"/>
              <a:sym typeface="Verdana"/>
            </a:endParaRPr>
          </a:p>
          <a:p>
            <a:pPr marL="457200" lvl="0" indent="-387350" algn="l" rtl="0">
              <a:lnSpc>
                <a:spcPct val="150000"/>
              </a:lnSpc>
              <a:spcBef>
                <a:spcPts val="0"/>
              </a:spcBef>
              <a:spcAft>
                <a:spcPts val="0"/>
              </a:spcAft>
              <a:buClr>
                <a:srgbClr val="393B45"/>
              </a:buClr>
              <a:buSzPts val="2500"/>
              <a:buFont typeface="Verdana"/>
              <a:buChar char="❖"/>
            </a:pPr>
            <a:r>
              <a:rPr lang="en-US" sz="2500">
                <a:solidFill>
                  <a:srgbClr val="393B45"/>
                </a:solidFill>
                <a:highlight>
                  <a:srgbClr val="FFFFFF"/>
                </a:highlight>
                <a:latin typeface="Verdana"/>
                <a:ea typeface="Verdana"/>
                <a:cs typeface="Verdana"/>
                <a:sym typeface="Verdana"/>
              </a:rPr>
              <a:t>Identifies a person by measuring a particular physical or behavioral characteristic </a:t>
            </a:r>
            <a:endParaRPr sz="2500">
              <a:solidFill>
                <a:srgbClr val="393B45"/>
              </a:solidFill>
              <a:highlight>
                <a:srgbClr val="FFFFFF"/>
              </a:highlight>
              <a:latin typeface="Verdana"/>
              <a:ea typeface="Verdana"/>
              <a:cs typeface="Verdana"/>
              <a:sym typeface="Verdana"/>
            </a:endParaRPr>
          </a:p>
          <a:p>
            <a:pPr marL="457200" lvl="0" indent="-387350" algn="l" rtl="0">
              <a:lnSpc>
                <a:spcPct val="150000"/>
              </a:lnSpc>
              <a:spcBef>
                <a:spcPts val="0"/>
              </a:spcBef>
              <a:spcAft>
                <a:spcPts val="0"/>
              </a:spcAft>
              <a:buClr>
                <a:srgbClr val="393B45"/>
              </a:buClr>
              <a:buSzPts val="2500"/>
              <a:buFont typeface="Verdana"/>
              <a:buChar char="❖"/>
            </a:pPr>
            <a:r>
              <a:rPr lang="en-US" sz="2500">
                <a:solidFill>
                  <a:srgbClr val="393B45"/>
                </a:solidFill>
                <a:highlight>
                  <a:srgbClr val="FFFFFF"/>
                </a:highlight>
                <a:latin typeface="Verdana"/>
                <a:ea typeface="Verdana"/>
                <a:cs typeface="Verdana"/>
                <a:sym typeface="Verdana"/>
              </a:rPr>
              <a:t>Later compares it to a library of characteristics belonging to many people. </a:t>
            </a:r>
            <a:endParaRPr sz="2500">
              <a:solidFill>
                <a:srgbClr val="393B45"/>
              </a:solidFill>
              <a:highlight>
                <a:srgbClr val="FFFFFF"/>
              </a:highlight>
              <a:latin typeface="Verdana"/>
              <a:ea typeface="Verdana"/>
              <a:cs typeface="Verdana"/>
              <a:sym typeface="Verdana"/>
            </a:endParaRPr>
          </a:p>
          <a:p>
            <a:pPr marL="457200" lvl="0" indent="457200" algn="l" rtl="0">
              <a:lnSpc>
                <a:spcPct val="150000"/>
              </a:lnSpc>
              <a:spcBef>
                <a:spcPts val="0"/>
              </a:spcBef>
              <a:spcAft>
                <a:spcPts val="0"/>
              </a:spcAft>
              <a:buNone/>
            </a:pPr>
            <a:r>
              <a:rPr lang="en-US" sz="2500">
                <a:solidFill>
                  <a:srgbClr val="393B45"/>
                </a:solidFill>
                <a:highlight>
                  <a:srgbClr val="FFFFFF"/>
                </a:highlight>
                <a:latin typeface="Verdana"/>
                <a:ea typeface="Verdana"/>
                <a:cs typeface="Verdana"/>
                <a:sym typeface="Verdana"/>
              </a:rPr>
              <a:t>Biometric devices consist of a reader or scanning device, software that converts the scanned information into digital form, and wherever the data is to be analyzed, a database that stores the biometric data for comparison with previous records. </a:t>
            </a:r>
            <a:endParaRPr sz="2900">
              <a:highlight>
                <a:srgbClr val="FFFFFF"/>
              </a:high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500" y="2595859"/>
            <a:ext cx="5943600" cy="923330"/>
          </a:xfrm>
          <a:prstGeom prst="rect">
            <a:avLst/>
          </a:prstGeom>
          <a:noFill/>
        </p:spPr>
        <p:txBody>
          <a:bodyPr wrap="square" lIns="91440" tIns="45720" rIns="91440" bIns="45720">
            <a:spAutoFit/>
          </a:bodyPr>
          <a:lstStyle/>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UNIT 2</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61"/>
          <p:cNvSpPr txBox="1"/>
          <p:nvPr/>
        </p:nvSpPr>
        <p:spPr>
          <a:xfrm>
            <a:off x="0" y="0"/>
            <a:ext cx="8809800" cy="6858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700">
                <a:solidFill>
                  <a:srgbClr val="393B45"/>
                </a:solidFill>
                <a:highlight>
                  <a:srgbClr val="FFFFFF"/>
                </a:highlight>
                <a:latin typeface="Verdana"/>
                <a:ea typeface="Verdana"/>
                <a:cs typeface="Verdana"/>
                <a:sym typeface="Verdana"/>
              </a:rPr>
              <a:t> </a:t>
            </a:r>
            <a:r>
              <a:rPr lang="en-US" sz="3400" b="1">
                <a:solidFill>
                  <a:srgbClr val="393B45"/>
                </a:solidFill>
                <a:highlight>
                  <a:srgbClr val="FFFFFF"/>
                </a:highlight>
                <a:latin typeface="Algerian"/>
                <a:ea typeface="Algerian"/>
                <a:cs typeface="Algerian"/>
                <a:sym typeface="Algerian"/>
              </a:rPr>
              <a:t>verification mode</a:t>
            </a:r>
            <a:r>
              <a:rPr lang="en-US" sz="3400">
                <a:solidFill>
                  <a:srgbClr val="393B45"/>
                </a:solidFill>
                <a:highlight>
                  <a:srgbClr val="FFFFFF"/>
                </a:highlight>
                <a:latin typeface="Algerian"/>
                <a:ea typeface="Algerian"/>
                <a:cs typeface="Algerian"/>
                <a:sym typeface="Algerian"/>
              </a:rPr>
              <a:t> </a:t>
            </a:r>
            <a:endParaRPr sz="3400">
              <a:solidFill>
                <a:srgbClr val="393B45"/>
              </a:solidFill>
              <a:highlight>
                <a:srgbClr val="FFFFFF"/>
              </a:highlight>
              <a:latin typeface="Algerian"/>
              <a:ea typeface="Algerian"/>
              <a:cs typeface="Algerian"/>
              <a:sym typeface="Algerian"/>
            </a:endParaRPr>
          </a:p>
          <a:p>
            <a:pPr marL="0" lvl="0" indent="457200" algn="l" rtl="0">
              <a:lnSpc>
                <a:spcPct val="150000"/>
              </a:lnSpc>
              <a:spcBef>
                <a:spcPts val="0"/>
              </a:spcBef>
              <a:spcAft>
                <a:spcPts val="0"/>
              </a:spcAft>
              <a:buNone/>
            </a:pPr>
            <a:r>
              <a:rPr lang="en-US" sz="2100">
                <a:solidFill>
                  <a:srgbClr val="333333"/>
                </a:solidFill>
                <a:highlight>
                  <a:srgbClr val="FFFFFF"/>
                </a:highlight>
                <a:latin typeface="Libre Baskerville"/>
                <a:ea typeface="Libre Baskerville"/>
                <a:cs typeface="Libre Baskerville"/>
                <a:sym typeface="Libre Baskerville"/>
              </a:rPr>
              <a:t>Verification systems are generally described as a 1-to-1 matching system because the system tries to match the biometric presented by the individual against a specific biometric already on file</a:t>
            </a:r>
            <a:r>
              <a:rPr lang="en-US" sz="3500">
                <a:solidFill>
                  <a:srgbClr val="393B45"/>
                </a:solidFill>
                <a:highlight>
                  <a:srgbClr val="FFFFFF"/>
                </a:highlight>
                <a:latin typeface="Libre Baskerville"/>
                <a:ea typeface="Libre Baskerville"/>
                <a:cs typeface="Libre Baskerville"/>
                <a:sym typeface="Libre Baskerville"/>
              </a:rPr>
              <a:t>. </a:t>
            </a:r>
            <a:endParaRPr sz="3500">
              <a:solidFill>
                <a:srgbClr val="393B45"/>
              </a:solidFill>
              <a:highlight>
                <a:srgbClr val="FFFFFF"/>
              </a:highlight>
              <a:latin typeface="Libre Baskerville"/>
              <a:ea typeface="Libre Baskerville"/>
              <a:cs typeface="Libre Baskerville"/>
              <a:sym typeface="Libre Baskerville"/>
            </a:endParaRPr>
          </a:p>
          <a:p>
            <a:pPr marL="0" lvl="0" indent="457200" algn="l" rtl="0">
              <a:lnSpc>
                <a:spcPct val="150000"/>
              </a:lnSpc>
              <a:spcBef>
                <a:spcPts val="0"/>
              </a:spcBef>
              <a:spcAft>
                <a:spcPts val="0"/>
              </a:spcAft>
              <a:buNone/>
            </a:pPr>
            <a:r>
              <a:rPr lang="en-US" sz="2100">
                <a:solidFill>
                  <a:srgbClr val="393B45"/>
                </a:solidFill>
                <a:highlight>
                  <a:srgbClr val="FFFFFF"/>
                </a:highlight>
                <a:latin typeface="Libre Baskerville"/>
                <a:ea typeface="Libre Baskerville"/>
                <a:cs typeface="Libre Baskerville"/>
                <a:sym typeface="Libre Baskerville"/>
              </a:rPr>
              <a:t>'</a:t>
            </a:r>
            <a:r>
              <a:rPr lang="en-US" sz="2100" b="1">
                <a:solidFill>
                  <a:srgbClr val="393B45"/>
                </a:solidFill>
                <a:highlight>
                  <a:srgbClr val="FFFFFF"/>
                </a:highlight>
                <a:latin typeface="Libre Baskerville"/>
                <a:ea typeface="Libre Baskerville"/>
                <a:cs typeface="Libre Baskerville"/>
                <a:sym typeface="Libre Baskerville"/>
              </a:rPr>
              <a:t>Positive recognition</a:t>
            </a:r>
            <a:r>
              <a:rPr lang="en-US" sz="2100">
                <a:solidFill>
                  <a:srgbClr val="393B45"/>
                </a:solidFill>
                <a:highlight>
                  <a:srgbClr val="FFFFFF"/>
                </a:highlight>
                <a:latin typeface="Libre Baskerville"/>
                <a:ea typeface="Libre Baskerville"/>
                <a:cs typeface="Libre Baskerville"/>
                <a:sym typeface="Libre Baskerville"/>
              </a:rPr>
              <a:t>' is a common use of verification mode, where the aim is to prevent multiple people from using same identity</a:t>
            </a:r>
            <a:endParaRPr sz="2100">
              <a:solidFill>
                <a:srgbClr val="393B45"/>
              </a:solidFill>
              <a:highlight>
                <a:srgbClr val="FFFFFF"/>
              </a:highlight>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endParaRPr sz="2100">
              <a:solidFill>
                <a:srgbClr val="393B45"/>
              </a:solidFill>
              <a:highlight>
                <a:srgbClr val="FFFFFF"/>
              </a:highlight>
              <a:latin typeface="Verdana"/>
              <a:ea typeface="Verdana"/>
              <a:cs typeface="Verdana"/>
              <a:sym typeface="Verdana"/>
            </a:endParaRPr>
          </a:p>
          <a:p>
            <a:pPr marL="0" lvl="0" indent="0" algn="l" rtl="0">
              <a:lnSpc>
                <a:spcPct val="150000"/>
              </a:lnSpc>
              <a:spcBef>
                <a:spcPts val="0"/>
              </a:spcBef>
              <a:spcAft>
                <a:spcPts val="0"/>
              </a:spcAft>
              <a:buNone/>
            </a:pPr>
            <a:endParaRPr sz="1700">
              <a:solidFill>
                <a:srgbClr val="393B45"/>
              </a:solidFill>
              <a:highlight>
                <a:srgbClr val="FFFFFF"/>
              </a:highlight>
              <a:latin typeface="Verdana"/>
              <a:ea typeface="Verdana"/>
              <a:cs typeface="Verdana"/>
              <a:sym typeface="Verdan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62"/>
          <p:cNvSpPr txBox="1"/>
          <p:nvPr/>
        </p:nvSpPr>
        <p:spPr>
          <a:xfrm>
            <a:off x="0" y="0"/>
            <a:ext cx="8970900" cy="6714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300">
                <a:solidFill>
                  <a:srgbClr val="393B45"/>
                </a:solidFill>
                <a:highlight>
                  <a:srgbClr val="FFFFFF"/>
                </a:highlight>
                <a:latin typeface="Verdana"/>
                <a:ea typeface="Verdana"/>
                <a:cs typeface="Verdana"/>
                <a:sym typeface="Verdana"/>
              </a:rPr>
              <a:t> </a:t>
            </a:r>
            <a:r>
              <a:rPr lang="en-US" sz="3100" b="1">
                <a:solidFill>
                  <a:srgbClr val="393B45"/>
                </a:solidFill>
                <a:highlight>
                  <a:srgbClr val="FFFFFF"/>
                </a:highlight>
                <a:latin typeface="Algerian"/>
                <a:ea typeface="Algerian"/>
                <a:cs typeface="Algerian"/>
                <a:sym typeface="Algerian"/>
              </a:rPr>
              <a:t>Identification mode</a:t>
            </a:r>
            <a:r>
              <a:rPr lang="en-US" sz="3100">
                <a:solidFill>
                  <a:srgbClr val="393B45"/>
                </a:solidFill>
                <a:highlight>
                  <a:srgbClr val="FFFFFF"/>
                </a:highlight>
                <a:latin typeface="Algerian"/>
                <a:ea typeface="Algerian"/>
                <a:cs typeface="Algerian"/>
                <a:sym typeface="Algerian"/>
              </a:rPr>
              <a:t> </a:t>
            </a:r>
            <a:endParaRPr sz="3100">
              <a:solidFill>
                <a:srgbClr val="393B45"/>
              </a:solidFill>
              <a:highlight>
                <a:srgbClr val="FFFFFF"/>
              </a:highlight>
              <a:latin typeface="Algerian"/>
              <a:ea typeface="Algerian"/>
              <a:cs typeface="Algerian"/>
              <a:sym typeface="Algerian"/>
            </a:endParaRPr>
          </a:p>
          <a:p>
            <a:pPr marL="457200" lvl="0" indent="457200" algn="l" rtl="0">
              <a:lnSpc>
                <a:spcPct val="150000"/>
              </a:lnSpc>
              <a:spcBef>
                <a:spcPts val="0"/>
              </a:spcBef>
              <a:spcAft>
                <a:spcPts val="0"/>
              </a:spcAft>
              <a:buNone/>
            </a:pPr>
            <a:r>
              <a:rPr lang="en-US" sz="2000">
                <a:solidFill>
                  <a:srgbClr val="333333"/>
                </a:solidFill>
                <a:highlight>
                  <a:srgbClr val="FFFFFF"/>
                </a:highlight>
                <a:latin typeface="Libre Baskerville"/>
                <a:ea typeface="Libre Baskerville"/>
                <a:cs typeface="Libre Baskerville"/>
                <a:sym typeface="Libre Baskerville"/>
              </a:rPr>
              <a:t> Identification systems are described as a 1-to-n matching system, where n is the total number of biometrics in the database.</a:t>
            </a:r>
            <a:endParaRPr sz="2000">
              <a:solidFill>
                <a:srgbClr val="333333"/>
              </a:solidFill>
              <a:highlight>
                <a:srgbClr val="FFFFFF"/>
              </a:highlight>
              <a:latin typeface="Libre Baskerville"/>
              <a:ea typeface="Libre Baskerville"/>
              <a:cs typeface="Libre Baskerville"/>
              <a:sym typeface="Libre Baskerville"/>
            </a:endParaRPr>
          </a:p>
          <a:p>
            <a:pPr marL="457200" lvl="0" indent="457200" algn="l" rtl="0">
              <a:lnSpc>
                <a:spcPct val="150000"/>
              </a:lnSpc>
              <a:spcBef>
                <a:spcPts val="0"/>
              </a:spcBef>
              <a:spcAft>
                <a:spcPts val="0"/>
              </a:spcAft>
              <a:buNone/>
            </a:pPr>
            <a:r>
              <a:rPr lang="en-US" sz="2000">
                <a:solidFill>
                  <a:srgbClr val="333333"/>
                </a:solidFill>
                <a:highlight>
                  <a:srgbClr val="FFFFFF"/>
                </a:highlight>
                <a:latin typeface="Libre Baskerville"/>
                <a:ea typeface="Libre Baskerville"/>
                <a:cs typeface="Libre Baskerville"/>
                <a:sym typeface="Libre Baskerville"/>
              </a:rPr>
              <a:t> Forensic databases, where a government tries to identify a latent print or DNA discarded at a crime scene, often operate as identification systems.</a:t>
            </a:r>
            <a:endParaRPr sz="2000">
              <a:solidFill>
                <a:srgbClr val="333333"/>
              </a:solidFill>
              <a:highlight>
                <a:srgbClr val="FFFFFF"/>
              </a:highlight>
              <a:latin typeface="Libre Baskerville"/>
              <a:ea typeface="Libre Baskerville"/>
              <a:cs typeface="Libre Baskerville"/>
              <a:sym typeface="Libre Baskerville"/>
            </a:endParaRPr>
          </a:p>
          <a:p>
            <a:pPr marL="457200" lvl="0" indent="457200" algn="l" rtl="0">
              <a:lnSpc>
                <a:spcPct val="150000"/>
              </a:lnSpc>
              <a:spcBef>
                <a:spcPts val="0"/>
              </a:spcBef>
              <a:spcAft>
                <a:spcPts val="0"/>
              </a:spcAft>
              <a:buNone/>
            </a:pPr>
            <a:endParaRPr sz="2000">
              <a:solidFill>
                <a:srgbClr val="393B45"/>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63"/>
          <p:cNvSpPr txBox="1"/>
          <p:nvPr/>
        </p:nvSpPr>
        <p:spPr>
          <a:xfrm>
            <a:off x="173100" y="161150"/>
            <a:ext cx="8970900" cy="62493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700">
                <a:solidFill>
                  <a:srgbClr val="393B45"/>
                </a:solidFill>
                <a:highlight>
                  <a:srgbClr val="FFFFFF"/>
                </a:highlight>
                <a:latin typeface="Libre Baskerville"/>
                <a:ea typeface="Libre Baskerville"/>
                <a:cs typeface="Libre Baskerville"/>
                <a:sym typeface="Libre Baskerville"/>
              </a:rPr>
              <a:t>When converting the biometric input, the software identifies specific points of data as match points. The match points are processed using an algorithm into a value that can be compared with biometric data scanned when a user tries to gain access.</a:t>
            </a:r>
            <a:endParaRPr sz="3100">
              <a:solidFill>
                <a:schemeClr val="dk1"/>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64"/>
          <p:cNvSpPr txBox="1"/>
          <p:nvPr/>
        </p:nvSpPr>
        <p:spPr>
          <a:xfrm>
            <a:off x="0" y="0"/>
            <a:ext cx="8899200" cy="6732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100">
                <a:latin typeface="Libre Baskerville"/>
                <a:ea typeface="Libre Baskerville"/>
                <a:cs typeface="Libre Baskerville"/>
                <a:sym typeface="Libre Baskerville"/>
              </a:rPr>
              <a:t>Biometric systems can be used for either positive or negative identification.</a:t>
            </a:r>
            <a:endParaRPr sz="2100">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r>
              <a:rPr lang="en-US" sz="2100">
                <a:latin typeface="Libre Baskerville"/>
                <a:ea typeface="Libre Baskerville"/>
                <a:cs typeface="Libre Baskerville"/>
                <a:sym typeface="Libre Baskerville"/>
              </a:rPr>
              <a:t> • Recognition systems that test to see if the individual is enrolled is known as a “</a:t>
            </a:r>
            <a:r>
              <a:rPr lang="en-US" sz="2100" b="1">
                <a:latin typeface="Libre Baskerville"/>
                <a:ea typeface="Libre Baskerville"/>
                <a:cs typeface="Libre Baskerville"/>
                <a:sym typeface="Libre Baskerville"/>
              </a:rPr>
              <a:t>positive identification</a:t>
            </a:r>
            <a:r>
              <a:rPr lang="en-US" sz="2100">
                <a:latin typeface="Libre Baskerville"/>
                <a:ea typeface="Libre Baskerville"/>
                <a:cs typeface="Libre Baskerville"/>
                <a:sym typeface="Libre Baskerville"/>
              </a:rPr>
              <a:t>” </a:t>
            </a:r>
            <a:endParaRPr sz="2100">
              <a:latin typeface="Libre Baskerville"/>
              <a:ea typeface="Libre Baskerville"/>
              <a:cs typeface="Libre Baskerville"/>
              <a:sym typeface="Libre Baskerville"/>
            </a:endParaRPr>
          </a:p>
          <a:p>
            <a:pPr marL="457200" lvl="0" indent="-361950" algn="l" rtl="0">
              <a:lnSpc>
                <a:spcPct val="150000"/>
              </a:lnSpc>
              <a:spcBef>
                <a:spcPts val="0"/>
              </a:spcBef>
              <a:spcAft>
                <a:spcPts val="0"/>
              </a:spcAft>
              <a:buSzPts val="2100"/>
              <a:buFont typeface="Libre Baskerville"/>
              <a:buChar char="●"/>
            </a:pPr>
            <a:r>
              <a:rPr lang="en-US" sz="2100">
                <a:latin typeface="Libre Baskerville"/>
                <a:ea typeface="Libre Baskerville"/>
                <a:cs typeface="Libre Baskerville"/>
                <a:sym typeface="Libre Baskerville"/>
              </a:rPr>
              <a:t>    systems that verify no enrolment are called “negative identification” systems. </a:t>
            </a:r>
            <a:endParaRPr sz="2100">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r>
              <a:rPr lang="en-US" sz="2100">
                <a:latin typeface="Libre Baskerville"/>
                <a:ea typeface="Libre Baskerville"/>
                <a:cs typeface="Libre Baskerville"/>
                <a:sym typeface="Libre Baskerville"/>
              </a:rPr>
              <a:t>• Verification systems are used for positive recognition and identification systems are used in negative recognition applications. </a:t>
            </a:r>
            <a:endParaRPr sz="2100">
              <a:latin typeface="Libre Baskerville"/>
              <a:ea typeface="Libre Baskerville"/>
              <a:cs typeface="Libre Baskerville"/>
              <a:sym typeface="Libre Baskerville"/>
            </a:endParaRPr>
          </a:p>
          <a:p>
            <a:pPr marL="457200" lvl="0" indent="-361950" algn="l" rtl="0">
              <a:lnSpc>
                <a:spcPct val="150000"/>
              </a:lnSpc>
              <a:spcBef>
                <a:spcPts val="0"/>
              </a:spcBef>
              <a:spcAft>
                <a:spcPts val="0"/>
              </a:spcAft>
              <a:buSzPts val="2100"/>
              <a:buFont typeface="Libre Baskerville"/>
              <a:buChar char="●"/>
            </a:pPr>
            <a:r>
              <a:rPr lang="en-US" sz="2100">
                <a:latin typeface="Libre Baskerville"/>
                <a:ea typeface="Libre Baskerville"/>
                <a:cs typeface="Libre Baskerville"/>
                <a:sym typeface="Libre Baskerville"/>
              </a:rPr>
              <a:t>make sure the person is not also registered as somebody else and prevents an individual from using multiple identities</a:t>
            </a:r>
            <a:endParaRPr sz="2100">
              <a:latin typeface="Libre Baskerville"/>
              <a:ea typeface="Libre Baskerville"/>
              <a:cs typeface="Libre Baskerville"/>
              <a:sym typeface="Libre Baskerville"/>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5"/>
          <p:cNvSpPr txBox="1"/>
          <p:nvPr/>
        </p:nvSpPr>
        <p:spPr>
          <a:xfrm>
            <a:off x="250700" y="134250"/>
            <a:ext cx="8791800" cy="65895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100">
                <a:solidFill>
                  <a:schemeClr val="dk1"/>
                </a:solidFill>
                <a:latin typeface="Libre Baskerville"/>
                <a:ea typeface="Libre Baskerville"/>
                <a:cs typeface="Libre Baskerville"/>
                <a:sym typeface="Libre Baskerville"/>
              </a:rPr>
              <a:t>The system, database, costs and equipment associated with negative identification systems are much higher than for positive identification.</a:t>
            </a:r>
            <a:endParaRPr sz="2100">
              <a:solidFill>
                <a:schemeClr val="dk1"/>
              </a:solidFill>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r>
              <a:rPr lang="en-US" sz="2100">
                <a:solidFill>
                  <a:schemeClr val="dk1"/>
                </a:solidFill>
                <a:latin typeface="Libre Baskerville"/>
                <a:ea typeface="Libre Baskerville"/>
                <a:cs typeface="Libre Baskerville"/>
                <a:sym typeface="Libre Baskerville"/>
              </a:rPr>
              <a:t> • Negative identification systems can increase the security and safety for individuals.</a:t>
            </a:r>
            <a:endParaRPr sz="2100">
              <a:solidFill>
                <a:schemeClr val="dk1"/>
              </a:solidFill>
              <a:latin typeface="Libre Baskerville"/>
              <a:ea typeface="Libre Baskerville"/>
              <a:cs typeface="Libre Baskerville"/>
              <a:sym typeface="Libre Baskerville"/>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66"/>
          <p:cNvSpPr txBox="1"/>
          <p:nvPr/>
        </p:nvSpPr>
        <p:spPr>
          <a:xfrm>
            <a:off x="0" y="-107425"/>
            <a:ext cx="9144000" cy="671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50">
              <a:solidFill>
                <a:srgbClr val="202122"/>
              </a:solidFill>
              <a:highlight>
                <a:srgbClr val="FFFFFF"/>
              </a:highlight>
            </a:endParaRPr>
          </a:p>
          <a:p>
            <a:pPr marL="0" lvl="0" indent="0" algn="l" rtl="0">
              <a:spcBef>
                <a:spcPts val="0"/>
              </a:spcBef>
              <a:spcAft>
                <a:spcPts val="0"/>
              </a:spcAft>
              <a:buNone/>
            </a:pPr>
            <a:endParaRPr sz="2450">
              <a:solidFill>
                <a:srgbClr val="202122"/>
              </a:solidFill>
              <a:highlight>
                <a:srgbClr val="FFFFFF"/>
              </a:highlight>
            </a:endParaRPr>
          </a:p>
          <a:p>
            <a:pPr marL="457200" lvl="0" indent="-390525" algn="l" rtl="0">
              <a:lnSpc>
                <a:spcPct val="150000"/>
              </a:lnSpc>
              <a:spcBef>
                <a:spcPts val="0"/>
              </a:spcBef>
              <a:spcAft>
                <a:spcPts val="0"/>
              </a:spcAft>
              <a:buSzPts val="2550"/>
              <a:buChar char="●"/>
            </a:pPr>
            <a:r>
              <a:rPr lang="en-US" sz="2550">
                <a:solidFill>
                  <a:srgbClr val="202122"/>
                </a:solidFill>
                <a:highlight>
                  <a:srgbClr val="FFFFFF"/>
                </a:highlight>
                <a:latin typeface="Libre Baskerville"/>
                <a:ea typeface="Libre Baskerville"/>
                <a:cs typeface="Libre Baskerville"/>
                <a:sym typeface="Libre Baskerville"/>
              </a:rPr>
              <a:t>A </a:t>
            </a:r>
            <a:r>
              <a:rPr lang="en-US" sz="2550" b="1">
                <a:solidFill>
                  <a:srgbClr val="202122"/>
                </a:solidFill>
                <a:highlight>
                  <a:srgbClr val="FFFFFF"/>
                </a:highlight>
                <a:latin typeface="Libre Baskerville"/>
                <a:ea typeface="Libre Baskerville"/>
                <a:cs typeface="Libre Baskerville"/>
                <a:sym typeface="Libre Baskerville"/>
              </a:rPr>
              <a:t>fingerprint</a:t>
            </a:r>
            <a:r>
              <a:rPr lang="en-US" sz="2550">
                <a:solidFill>
                  <a:srgbClr val="202122"/>
                </a:solidFill>
                <a:highlight>
                  <a:srgbClr val="FFFFFF"/>
                </a:highlight>
                <a:latin typeface="Libre Baskerville"/>
                <a:ea typeface="Libre Baskerville"/>
                <a:cs typeface="Libre Baskerville"/>
                <a:sym typeface="Libre Baskerville"/>
              </a:rPr>
              <a:t> is an impression left by the </a:t>
            </a:r>
            <a:r>
              <a:rPr lang="en-US" sz="2550">
                <a:solidFill>
                  <a:srgbClr val="0B0080"/>
                </a:solidFill>
                <a:highlight>
                  <a:srgbClr val="FFFFFF"/>
                </a:highlight>
                <a:uFill>
                  <a:noFill/>
                </a:uFill>
                <a:latin typeface="Libre Baskerville"/>
                <a:ea typeface="Libre Baskerville"/>
                <a:cs typeface="Libre Baskerville"/>
                <a:sym typeface="Libre Baskervill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friction ridges</a:t>
            </a:r>
            <a:r>
              <a:rPr lang="en-US" sz="2550">
                <a:solidFill>
                  <a:srgbClr val="202122"/>
                </a:solidFill>
                <a:highlight>
                  <a:srgbClr val="FFFFFF"/>
                </a:highlight>
                <a:latin typeface="Libre Baskerville"/>
                <a:ea typeface="Libre Baskerville"/>
                <a:cs typeface="Libre Baskerville"/>
                <a:sym typeface="Libre Baskerville"/>
              </a:rPr>
              <a:t> of a human </a:t>
            </a:r>
            <a:r>
              <a:rPr lang="en-US" sz="2550">
                <a:solidFill>
                  <a:srgbClr val="0B0080"/>
                </a:solidFill>
                <a:highlight>
                  <a:srgbClr val="FFFFFF"/>
                </a:highlight>
                <a:uFill>
                  <a:noFill/>
                </a:uFill>
                <a:latin typeface="Libre Baskerville"/>
                <a:ea typeface="Libre Baskerville"/>
                <a:cs typeface="Libre Baskerville"/>
                <a:sym typeface="Libre Baskerville"/>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finger</a:t>
            </a:r>
            <a:r>
              <a:rPr lang="en-US" sz="2550">
                <a:solidFill>
                  <a:srgbClr val="202122"/>
                </a:solidFill>
                <a:highlight>
                  <a:srgbClr val="FFFFFF"/>
                </a:highlight>
                <a:latin typeface="Libre Baskerville"/>
                <a:ea typeface="Libre Baskerville"/>
                <a:cs typeface="Libre Baskerville"/>
                <a:sym typeface="Libre Baskerville"/>
              </a:rPr>
              <a:t>. </a:t>
            </a:r>
            <a:endParaRPr sz="2550">
              <a:solidFill>
                <a:srgbClr val="202122"/>
              </a:solidFill>
              <a:highlight>
                <a:srgbClr val="FFFFFF"/>
              </a:highlight>
              <a:latin typeface="Libre Baskerville"/>
              <a:ea typeface="Libre Baskerville"/>
              <a:cs typeface="Libre Baskerville"/>
              <a:sym typeface="Libre Baskerville"/>
            </a:endParaRPr>
          </a:p>
          <a:p>
            <a:pPr marL="457200" lvl="0" indent="-390525" algn="l" rtl="0">
              <a:lnSpc>
                <a:spcPct val="150000"/>
              </a:lnSpc>
              <a:spcBef>
                <a:spcPts val="0"/>
              </a:spcBef>
              <a:spcAft>
                <a:spcPts val="0"/>
              </a:spcAft>
              <a:buClr>
                <a:srgbClr val="202122"/>
              </a:buClr>
              <a:buSzPts val="2550"/>
              <a:buFont typeface="Libre Baskerville"/>
              <a:buChar char="●"/>
            </a:pPr>
            <a:r>
              <a:rPr lang="en-US" sz="2550">
                <a:solidFill>
                  <a:srgbClr val="202122"/>
                </a:solidFill>
                <a:highlight>
                  <a:srgbClr val="FFFFFF"/>
                </a:highlight>
                <a:latin typeface="Libre Baskerville"/>
                <a:ea typeface="Libre Baskerville"/>
                <a:cs typeface="Libre Baskerville"/>
                <a:sym typeface="Libre Baskerville"/>
              </a:rPr>
              <a:t>Forensic science</a:t>
            </a:r>
            <a:endParaRPr sz="2900">
              <a:latin typeface="Libre Baskerville"/>
              <a:ea typeface="Libre Baskerville"/>
              <a:cs typeface="Libre Baskerville"/>
              <a:sym typeface="Libre Baskerville"/>
            </a:endParaRPr>
          </a:p>
          <a:p>
            <a:pPr marL="457200" lvl="0" indent="-393700" algn="l" rtl="0">
              <a:lnSpc>
                <a:spcPct val="150000"/>
              </a:lnSpc>
              <a:spcBef>
                <a:spcPts val="0"/>
              </a:spcBef>
              <a:spcAft>
                <a:spcPts val="0"/>
              </a:spcAft>
              <a:buClr>
                <a:schemeClr val="dk1"/>
              </a:buClr>
              <a:buSzPts val="2600"/>
              <a:buFont typeface="Libre Baskerville"/>
              <a:buChar char="●"/>
            </a:pPr>
            <a:r>
              <a:rPr lang="en-US" sz="2600">
                <a:solidFill>
                  <a:schemeClr val="dk1"/>
                </a:solidFill>
                <a:highlight>
                  <a:srgbClr val="FFFFFF"/>
                </a:highlight>
                <a:latin typeface="Libre Baskerville"/>
                <a:ea typeface="Libre Baskerville"/>
                <a:cs typeface="Libre Baskerville"/>
                <a:sym typeface="Libre Baskerville"/>
              </a:rPr>
              <a:t>Totally unique</a:t>
            </a:r>
            <a:endParaRPr sz="2600">
              <a:solidFill>
                <a:schemeClr val="dk1"/>
              </a:solidFill>
              <a:highlight>
                <a:srgbClr val="FFFFFF"/>
              </a:highlight>
              <a:latin typeface="Libre Baskerville"/>
              <a:ea typeface="Libre Baskerville"/>
              <a:cs typeface="Libre Baskerville"/>
              <a:sym typeface="Libre Baskerville"/>
            </a:endParaRPr>
          </a:p>
          <a:p>
            <a:pPr marL="457200" lvl="0" indent="-387350" algn="l" rtl="0">
              <a:lnSpc>
                <a:spcPct val="150000"/>
              </a:lnSpc>
              <a:spcBef>
                <a:spcPts val="0"/>
              </a:spcBef>
              <a:spcAft>
                <a:spcPts val="0"/>
              </a:spcAft>
              <a:buClr>
                <a:schemeClr val="dk1"/>
              </a:buClr>
              <a:buSzPts val="2500"/>
              <a:buFont typeface="Libre Baskerville"/>
              <a:buChar char="●"/>
            </a:pPr>
            <a:r>
              <a:rPr lang="en-US" sz="2500">
                <a:solidFill>
                  <a:schemeClr val="dk1"/>
                </a:solidFill>
                <a:highlight>
                  <a:srgbClr val="FFFFFF"/>
                </a:highlight>
                <a:latin typeface="Libre Baskerville"/>
                <a:ea typeface="Libre Baskerville"/>
                <a:cs typeface="Libre Baskerville"/>
                <a:sym typeface="Libre Baskerville"/>
              </a:rPr>
              <a:t>Not even identical twins share the same fingerprints</a:t>
            </a:r>
            <a:endParaRPr sz="2500">
              <a:solidFill>
                <a:schemeClr val="dk1"/>
              </a:solidFill>
              <a:highlight>
                <a:srgbClr val="FFFFFF"/>
              </a:highlight>
              <a:latin typeface="Libre Baskerville"/>
              <a:ea typeface="Libre Baskerville"/>
              <a:cs typeface="Libre Baskerville"/>
              <a:sym typeface="Libre Baskerville"/>
            </a:endParaRPr>
          </a:p>
          <a:p>
            <a:pPr marL="457200" lvl="0" indent="-387350" algn="l" rtl="0">
              <a:lnSpc>
                <a:spcPct val="150000"/>
              </a:lnSpc>
              <a:spcBef>
                <a:spcPts val="0"/>
              </a:spcBef>
              <a:spcAft>
                <a:spcPts val="0"/>
              </a:spcAft>
              <a:buClr>
                <a:schemeClr val="dk1"/>
              </a:buClr>
              <a:buSzPts val="2500"/>
              <a:buFont typeface="Libre Baskerville"/>
              <a:buChar char="●"/>
            </a:pPr>
            <a:r>
              <a:rPr lang="en-US" sz="2500">
                <a:solidFill>
                  <a:schemeClr val="dk1"/>
                </a:solidFill>
                <a:highlight>
                  <a:srgbClr val="FFFFFF"/>
                </a:highlight>
                <a:latin typeface="Libre Baskerville"/>
                <a:ea typeface="Libre Baskerville"/>
                <a:cs typeface="Libre Baskerville"/>
                <a:sym typeface="Libre Baskerville"/>
              </a:rPr>
              <a:t>Ridges are completely formed by the time a fetus is 6 months old</a:t>
            </a:r>
            <a:endParaRPr sz="2500">
              <a:solidFill>
                <a:schemeClr val="dk1"/>
              </a:solidFill>
              <a:highlight>
                <a:srgbClr val="FFFFFF"/>
              </a:highlight>
              <a:latin typeface="Libre Baskerville"/>
              <a:ea typeface="Libre Baskerville"/>
              <a:cs typeface="Libre Baskerville"/>
              <a:sym typeface="Libre Baskerville"/>
            </a:endParaRPr>
          </a:p>
          <a:p>
            <a:pPr marL="0" lvl="0" indent="0" algn="l" rtl="0">
              <a:spcBef>
                <a:spcPts val="0"/>
              </a:spcBef>
              <a:spcAft>
                <a:spcPts val="0"/>
              </a:spcAft>
              <a:buNone/>
            </a:pPr>
            <a:endParaRPr sz="2500">
              <a:solidFill>
                <a:schemeClr val="dk1"/>
              </a:solidFill>
              <a:highlight>
                <a:srgbClr val="FFFFFF"/>
              </a:highlight>
            </a:endParaRPr>
          </a:p>
          <a:p>
            <a:pPr marL="0" lvl="0" indent="0" algn="l" rtl="0">
              <a:spcBef>
                <a:spcPts val="0"/>
              </a:spcBef>
              <a:spcAft>
                <a:spcPts val="0"/>
              </a:spcAft>
              <a:buNone/>
            </a:pPr>
            <a:endParaRPr sz="2450">
              <a:solidFill>
                <a:srgbClr val="474747"/>
              </a:solidFill>
              <a:highlight>
                <a:srgbClr val="FFFFFF"/>
              </a:highlight>
            </a:endParaRPr>
          </a:p>
          <a:p>
            <a:pPr marL="0" lvl="0" indent="0" algn="l" rtl="0">
              <a:spcBef>
                <a:spcPts val="0"/>
              </a:spcBef>
              <a:spcAft>
                <a:spcPts val="0"/>
              </a:spcAft>
              <a:buNone/>
            </a:pPr>
            <a:endParaRPr sz="2450">
              <a:solidFill>
                <a:srgbClr val="474747"/>
              </a:solidFill>
              <a:highlight>
                <a:srgbClr val="FFFFFF"/>
              </a:highlight>
            </a:endParaRPr>
          </a:p>
          <a:p>
            <a:pPr marL="0" lvl="0" indent="0" algn="l" rtl="0">
              <a:spcBef>
                <a:spcPts val="0"/>
              </a:spcBef>
              <a:spcAft>
                <a:spcPts val="0"/>
              </a:spcAft>
              <a:buNone/>
            </a:pPr>
            <a:endParaRPr sz="2450">
              <a:solidFill>
                <a:srgbClr val="474747"/>
              </a:solidFill>
              <a:highlight>
                <a:srgbClr val="FFFFFF"/>
              </a:high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67"/>
          <p:cNvPicPr preferRelativeResize="0"/>
          <p:nvPr/>
        </p:nvPicPr>
        <p:blipFill>
          <a:blip r:embed="rId3">
            <a:alphaModFix/>
          </a:blip>
          <a:stretch>
            <a:fillRect/>
          </a:stretch>
        </p:blipFill>
        <p:spPr>
          <a:xfrm>
            <a:off x="152400" y="859500"/>
            <a:ext cx="8684375" cy="52106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68"/>
          <p:cNvPicPr preferRelativeResize="0"/>
          <p:nvPr/>
        </p:nvPicPr>
        <p:blipFill>
          <a:blip r:embed="rId3">
            <a:alphaModFix/>
          </a:blip>
          <a:stretch>
            <a:fillRect/>
          </a:stretch>
        </p:blipFill>
        <p:spPr>
          <a:xfrm>
            <a:off x="519275" y="456800"/>
            <a:ext cx="8076826" cy="6078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p:nvPr/>
        </p:nvSpPr>
        <p:spPr>
          <a:xfrm>
            <a:off x="381000" y="457200"/>
            <a:ext cx="7848600" cy="60016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smtClean="0">
                <a:solidFill>
                  <a:schemeClr val="dk1"/>
                </a:solidFill>
                <a:latin typeface="Calibri"/>
                <a:ea typeface="Calibri"/>
                <a:cs typeface="Calibri"/>
                <a:sym typeface="Calibri"/>
              </a:rPr>
              <a:t>BIOMETRICS</a:t>
            </a:r>
            <a:endParaRPr/>
          </a:p>
          <a:p>
            <a:pPr marL="685800" marR="0" lvl="0" indent="-685800" algn="l" rtl="0">
              <a:spcBef>
                <a:spcPts val="0"/>
              </a:spcBef>
              <a:spcAft>
                <a:spcPts val="0"/>
              </a:spcAft>
              <a:buClr>
                <a:schemeClr val="dk1"/>
              </a:buClr>
              <a:buSzPts val="4800"/>
              <a:buFont typeface="Noto Sans Symbols"/>
              <a:buChar char="❖"/>
            </a:pPr>
            <a:r>
              <a:rPr lang="en-US" sz="4800" i="1" dirty="0">
                <a:solidFill>
                  <a:schemeClr val="dk1"/>
                </a:solidFill>
                <a:latin typeface="Calibri"/>
                <a:ea typeface="Calibri"/>
                <a:cs typeface="Calibri"/>
                <a:sym typeface="Calibri"/>
              </a:rPr>
              <a:t>Bio</a:t>
            </a:r>
            <a:r>
              <a:rPr lang="en-US" sz="4800" dirty="0">
                <a:solidFill>
                  <a:schemeClr val="dk1"/>
                </a:solidFill>
                <a:latin typeface="Calibri"/>
                <a:ea typeface="Calibri"/>
                <a:cs typeface="Calibri"/>
                <a:sym typeface="Calibri"/>
              </a:rPr>
              <a:t> (Greek word for </a:t>
            </a:r>
            <a:r>
              <a:rPr lang="en-US" sz="4800" b="1" dirty="0">
                <a:solidFill>
                  <a:srgbClr val="538CD5"/>
                </a:solidFill>
                <a:latin typeface="Calibri"/>
                <a:ea typeface="Calibri"/>
                <a:cs typeface="Calibri"/>
                <a:sym typeface="Calibri"/>
              </a:rPr>
              <a:t>Life</a:t>
            </a:r>
            <a:r>
              <a:rPr lang="en-US" sz="4800" dirty="0">
                <a:solidFill>
                  <a:schemeClr val="dk1"/>
                </a:solidFill>
                <a:latin typeface="Calibri"/>
                <a:ea typeface="Calibri"/>
                <a:cs typeface="Calibri"/>
                <a:sym typeface="Calibri"/>
              </a:rPr>
              <a:t>)</a:t>
            </a:r>
            <a:endParaRPr/>
          </a:p>
          <a:p>
            <a:pPr marL="685800" marR="0" lvl="0" indent="-685800" algn="l" rtl="0">
              <a:spcBef>
                <a:spcPts val="0"/>
              </a:spcBef>
              <a:spcAft>
                <a:spcPts val="0"/>
              </a:spcAft>
              <a:buClr>
                <a:schemeClr val="dk1"/>
              </a:buClr>
              <a:buSzPts val="4800"/>
              <a:buFont typeface="Noto Sans Symbols"/>
              <a:buChar char="❖"/>
            </a:pPr>
            <a:r>
              <a:rPr lang="en-US" sz="4800" i="1" dirty="0">
                <a:solidFill>
                  <a:schemeClr val="dk1"/>
                </a:solidFill>
                <a:latin typeface="Calibri"/>
                <a:ea typeface="Calibri"/>
                <a:cs typeface="Calibri"/>
                <a:sym typeface="Calibri"/>
              </a:rPr>
              <a:t>Metrics</a:t>
            </a:r>
            <a:r>
              <a:rPr lang="en-US" sz="4800" dirty="0">
                <a:solidFill>
                  <a:schemeClr val="dk1"/>
                </a:solidFill>
                <a:latin typeface="Calibri"/>
                <a:ea typeface="Calibri"/>
                <a:cs typeface="Calibri"/>
                <a:sym typeface="Calibri"/>
              </a:rPr>
              <a:t> (</a:t>
            </a:r>
            <a:r>
              <a:rPr lang="en-US" sz="4800" b="1" dirty="0">
                <a:solidFill>
                  <a:srgbClr val="538CD5"/>
                </a:solidFill>
                <a:latin typeface="Calibri"/>
                <a:ea typeface="Calibri"/>
                <a:cs typeface="Calibri"/>
                <a:sym typeface="Calibri"/>
              </a:rPr>
              <a:t>Measurements</a:t>
            </a:r>
            <a:r>
              <a:rPr lang="en-US" sz="4800" dirty="0">
                <a:solidFill>
                  <a:schemeClr val="dk1"/>
                </a:solidFill>
                <a:latin typeface="Calibri"/>
                <a:ea typeface="Calibri"/>
                <a:cs typeface="Calibri"/>
                <a:sym typeface="Calibri"/>
              </a:rPr>
              <a:t>) </a:t>
            </a:r>
            <a:endParaRPr/>
          </a:p>
          <a:p>
            <a:pPr marL="685800" marR="0" lvl="0" indent="-685800" algn="l" rtl="0">
              <a:spcBef>
                <a:spcPts val="0"/>
              </a:spcBef>
              <a:spcAft>
                <a:spcPts val="0"/>
              </a:spcAft>
              <a:buClr>
                <a:schemeClr val="dk1"/>
              </a:buClr>
              <a:buSzPts val="4800"/>
              <a:buFont typeface="Noto Sans Symbols"/>
              <a:buChar char="❖"/>
            </a:pPr>
            <a:r>
              <a:rPr lang="en-US" sz="4800" dirty="0">
                <a:solidFill>
                  <a:schemeClr val="dk1"/>
                </a:solidFill>
                <a:latin typeface="Calibri"/>
                <a:ea typeface="Calibri"/>
                <a:cs typeface="Calibri"/>
                <a:sym typeface="Calibri"/>
              </a:rPr>
              <a:t>Branch of </a:t>
            </a:r>
            <a:r>
              <a:rPr lang="en-US" sz="4800" b="1" dirty="0">
                <a:solidFill>
                  <a:schemeClr val="dk1"/>
                </a:solidFill>
                <a:latin typeface="Calibri"/>
                <a:ea typeface="Calibri"/>
                <a:cs typeface="Calibri"/>
                <a:sym typeface="Calibri"/>
              </a:rPr>
              <a:t>Information Technology </a:t>
            </a:r>
            <a:endParaRPr/>
          </a:p>
          <a:p>
            <a:pPr marL="685800" marR="0" lvl="0" indent="-685800" algn="l" rtl="0">
              <a:spcBef>
                <a:spcPts val="0"/>
              </a:spcBef>
              <a:spcAft>
                <a:spcPts val="0"/>
              </a:spcAft>
              <a:buClr>
                <a:schemeClr val="dk1"/>
              </a:buClr>
              <a:buSzPts val="4800"/>
              <a:buFont typeface="Noto Sans Symbols"/>
              <a:buChar char="❖"/>
            </a:pPr>
            <a:r>
              <a:rPr lang="en-US" sz="4800" dirty="0">
                <a:solidFill>
                  <a:schemeClr val="dk1"/>
                </a:solidFill>
                <a:latin typeface="Calibri"/>
                <a:ea typeface="Calibri"/>
                <a:cs typeface="Calibri"/>
                <a:sym typeface="Calibri"/>
              </a:rPr>
              <a:t>Establishes one’s identity based on personal traits</a:t>
            </a:r>
            <a:endParaRPr/>
          </a:p>
          <a:p>
            <a:pPr marL="0" marR="0" lvl="0" indent="0" algn="l" rtl="0">
              <a:spcBef>
                <a:spcPts val="0"/>
              </a:spcBef>
              <a:spcAft>
                <a:spcPts val="0"/>
              </a:spcAft>
              <a:buNone/>
            </a:pPr>
            <a:endParaRPr sz="48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9"/>
          <p:cNvSpPr txBox="1"/>
          <p:nvPr/>
        </p:nvSpPr>
        <p:spPr>
          <a:xfrm>
            <a:off x="340225" y="250675"/>
            <a:ext cx="7796100" cy="148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latin typeface="Libre Baskerville"/>
                <a:ea typeface="Libre Baskerville"/>
                <a:cs typeface="Libre Baskerville"/>
                <a:sym typeface="Libre Baskerville"/>
              </a:rPr>
              <a:t>FIngerprint Vs other biometric elements </a:t>
            </a:r>
            <a:endParaRPr sz="2200">
              <a:latin typeface="Libre Baskerville"/>
              <a:ea typeface="Libre Baskerville"/>
              <a:cs typeface="Libre Baskerville"/>
              <a:sym typeface="Libre Baskerville"/>
            </a:endParaRPr>
          </a:p>
          <a:p>
            <a:pPr marL="0" lvl="0" indent="0" algn="l" rtl="0">
              <a:spcBef>
                <a:spcPts val="0"/>
              </a:spcBef>
              <a:spcAft>
                <a:spcPts val="0"/>
              </a:spcAft>
              <a:buNone/>
            </a:pPr>
            <a:endParaRPr sz="2200">
              <a:latin typeface="Libre Baskerville"/>
              <a:ea typeface="Libre Baskerville"/>
              <a:cs typeface="Libre Baskerville"/>
              <a:sym typeface="Libre Baskerville"/>
            </a:endParaRPr>
          </a:p>
          <a:p>
            <a:pPr marL="0" lvl="0" indent="0" algn="l" rtl="0">
              <a:spcBef>
                <a:spcPts val="0"/>
              </a:spcBef>
              <a:spcAft>
                <a:spcPts val="0"/>
              </a:spcAft>
              <a:buNone/>
            </a:pPr>
            <a:r>
              <a:rPr lang="en-US" sz="2200">
                <a:latin typeface="Libre Baskerville"/>
                <a:ea typeface="Libre Baskerville"/>
                <a:cs typeface="Libre Baskerville"/>
                <a:sym typeface="Libre Baskerville"/>
              </a:rPr>
              <a:t>1-Worst	5-Best</a:t>
            </a:r>
            <a:endParaRPr sz="2200">
              <a:latin typeface="Libre Baskerville"/>
              <a:ea typeface="Libre Baskerville"/>
              <a:cs typeface="Libre Baskerville"/>
              <a:sym typeface="Libre Baskerville"/>
            </a:endParaRPr>
          </a:p>
          <a:p>
            <a:pPr marL="0" lvl="0" indent="0" algn="l" rtl="0">
              <a:spcBef>
                <a:spcPts val="0"/>
              </a:spcBef>
              <a:spcAft>
                <a:spcPts val="0"/>
              </a:spcAft>
              <a:buNone/>
            </a:pPr>
            <a:endParaRPr sz="2200">
              <a:latin typeface="Libre Baskerville"/>
              <a:ea typeface="Libre Baskerville"/>
              <a:cs typeface="Libre Baskerville"/>
              <a:sym typeface="Libre Baskerville"/>
            </a:endParaRPr>
          </a:p>
          <a:p>
            <a:pPr marL="0" lvl="0" indent="0" algn="l" rtl="0">
              <a:spcBef>
                <a:spcPts val="0"/>
              </a:spcBef>
              <a:spcAft>
                <a:spcPts val="0"/>
              </a:spcAft>
              <a:buNone/>
            </a:pPr>
            <a:endParaRPr>
              <a:latin typeface="Calibri"/>
              <a:ea typeface="Calibri"/>
              <a:cs typeface="Calibri"/>
              <a:sym typeface="Calibri"/>
            </a:endParaRPr>
          </a:p>
        </p:txBody>
      </p:sp>
      <p:graphicFrame>
        <p:nvGraphicFramePr>
          <p:cNvPr id="382" name="Google Shape;382;p69"/>
          <p:cNvGraphicFramePr/>
          <p:nvPr/>
        </p:nvGraphicFramePr>
        <p:xfrm>
          <a:off x="128750" y="1354925"/>
          <a:ext cx="8788000" cy="4354575"/>
        </p:xfrm>
        <a:graphic>
          <a:graphicData uri="http://schemas.openxmlformats.org/drawingml/2006/table">
            <a:tbl>
              <a:tblPr>
                <a:noFill/>
                <a:tableStyleId>{55719D0E-9E5C-41A2-BAF5-BED1E6AF10C5}</a:tableStyleId>
              </a:tblPr>
              <a:tblGrid>
                <a:gridCol w="2491750"/>
                <a:gridCol w="1951500"/>
                <a:gridCol w="2244125"/>
                <a:gridCol w="1095075"/>
                <a:gridCol w="1005550"/>
              </a:tblGrid>
              <a:tr h="1249575">
                <a:tc>
                  <a:txBody>
                    <a:bodyPr/>
                    <a:lstStyle/>
                    <a:p>
                      <a:pPr marL="0" lvl="0" indent="0" algn="l" rtl="0">
                        <a:lnSpc>
                          <a:spcPct val="115000"/>
                        </a:lnSpc>
                        <a:spcBef>
                          <a:spcPts val="700"/>
                        </a:spcBef>
                        <a:spcAft>
                          <a:spcPts val="0"/>
                        </a:spcAft>
                        <a:buNone/>
                      </a:pPr>
                      <a:r>
                        <a:rPr lang="en-US" sz="2500"/>
                        <a:t>Technology</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Accuracy</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Convenience</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Cost</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Size</a:t>
                      </a:r>
                      <a:endParaRPr sz="2500"/>
                    </a:p>
                  </a:txBody>
                  <a:tcPr marL="91425" marR="91425" marT="91425" marB="91425"/>
                </a:tc>
              </a:tr>
              <a:tr h="524375">
                <a:tc>
                  <a:txBody>
                    <a:bodyPr/>
                    <a:lstStyle/>
                    <a:p>
                      <a:pPr marL="0" lvl="0" indent="0" algn="l" rtl="0">
                        <a:lnSpc>
                          <a:spcPct val="115000"/>
                        </a:lnSpc>
                        <a:spcBef>
                          <a:spcPts val="700"/>
                        </a:spcBef>
                        <a:spcAft>
                          <a:spcPts val="0"/>
                        </a:spcAft>
                        <a:buNone/>
                      </a:pPr>
                      <a:r>
                        <a:rPr lang="en-US" sz="2500"/>
                        <a:t>Fingerprint</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5</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5</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4</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4</a:t>
                      </a:r>
                      <a:endParaRPr sz="2500"/>
                    </a:p>
                  </a:txBody>
                  <a:tcPr marL="91425" marR="91425" marT="91425" marB="91425"/>
                </a:tc>
              </a:tr>
              <a:tr h="524375">
                <a:tc>
                  <a:txBody>
                    <a:bodyPr/>
                    <a:lstStyle/>
                    <a:p>
                      <a:pPr marL="0" lvl="0" indent="0" algn="l" rtl="0">
                        <a:lnSpc>
                          <a:spcPct val="115000"/>
                        </a:lnSpc>
                        <a:spcBef>
                          <a:spcPts val="700"/>
                        </a:spcBef>
                        <a:spcAft>
                          <a:spcPts val="0"/>
                        </a:spcAft>
                        <a:buNone/>
                      </a:pPr>
                      <a:r>
                        <a:rPr lang="en-US" sz="2500"/>
                        <a:t>Voice</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1</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5</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5</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5</a:t>
                      </a:r>
                      <a:endParaRPr sz="2500"/>
                    </a:p>
                  </a:txBody>
                  <a:tcPr marL="91425" marR="91425" marT="91425" marB="91425"/>
                </a:tc>
              </a:tr>
              <a:tr h="524375">
                <a:tc>
                  <a:txBody>
                    <a:bodyPr/>
                    <a:lstStyle/>
                    <a:p>
                      <a:pPr marL="0" lvl="0" indent="0" algn="l" rtl="0">
                        <a:lnSpc>
                          <a:spcPct val="115000"/>
                        </a:lnSpc>
                        <a:spcBef>
                          <a:spcPts val="700"/>
                        </a:spcBef>
                        <a:spcAft>
                          <a:spcPts val="0"/>
                        </a:spcAft>
                        <a:buNone/>
                      </a:pPr>
                      <a:r>
                        <a:rPr lang="en-US" sz="2500"/>
                        <a:t>Face</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2</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3</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4</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3</a:t>
                      </a:r>
                      <a:endParaRPr sz="2500"/>
                    </a:p>
                  </a:txBody>
                  <a:tcPr marL="91425" marR="91425" marT="91425" marB="91425"/>
                </a:tc>
              </a:tr>
              <a:tr h="524375">
                <a:tc>
                  <a:txBody>
                    <a:bodyPr/>
                    <a:lstStyle/>
                    <a:p>
                      <a:pPr marL="0" lvl="0" indent="0" algn="l" rtl="0">
                        <a:lnSpc>
                          <a:spcPct val="115000"/>
                        </a:lnSpc>
                        <a:spcBef>
                          <a:spcPts val="700"/>
                        </a:spcBef>
                        <a:spcAft>
                          <a:spcPts val="0"/>
                        </a:spcAft>
                        <a:buNone/>
                      </a:pPr>
                      <a:r>
                        <a:rPr lang="en-US" sz="2500"/>
                        <a:t>Hand</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3</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3</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2</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2</a:t>
                      </a:r>
                      <a:endParaRPr sz="2500"/>
                    </a:p>
                  </a:txBody>
                  <a:tcPr marL="91425" marR="91425" marT="91425" marB="91425"/>
                </a:tc>
              </a:tr>
              <a:tr h="524375">
                <a:tc>
                  <a:txBody>
                    <a:bodyPr/>
                    <a:lstStyle/>
                    <a:p>
                      <a:pPr marL="0" lvl="0" indent="0" algn="l" rtl="0">
                        <a:lnSpc>
                          <a:spcPct val="115000"/>
                        </a:lnSpc>
                        <a:spcBef>
                          <a:spcPts val="700"/>
                        </a:spcBef>
                        <a:spcAft>
                          <a:spcPts val="0"/>
                        </a:spcAft>
                        <a:buNone/>
                      </a:pPr>
                      <a:r>
                        <a:rPr lang="en-US" sz="2500"/>
                        <a:t>Iris</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5</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2</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3</a:t>
                      </a:r>
                      <a:endParaRPr sz="2500"/>
                    </a:p>
                  </a:txBody>
                  <a:tcPr marL="91425" marR="91425" marT="91425" marB="91425"/>
                </a:tc>
                <a:tc>
                  <a:txBody>
                    <a:bodyPr/>
                    <a:lstStyle/>
                    <a:p>
                      <a:pPr marL="0" lvl="0" indent="0" algn="l" rtl="0">
                        <a:lnSpc>
                          <a:spcPct val="115000"/>
                        </a:lnSpc>
                        <a:spcBef>
                          <a:spcPts val="700"/>
                        </a:spcBef>
                        <a:spcAft>
                          <a:spcPts val="0"/>
                        </a:spcAft>
                        <a:buNone/>
                      </a:pPr>
                      <a:r>
                        <a:rPr lang="en-US" sz="2500"/>
                        <a:t>3</a:t>
                      </a:r>
                      <a:endParaRPr sz="2500"/>
                    </a:p>
                  </a:txBody>
                  <a:tcPr marL="91425" marR="91425" marT="91425" marB="91425"/>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70"/>
          <p:cNvSpPr txBox="1"/>
          <p:nvPr/>
        </p:nvSpPr>
        <p:spPr>
          <a:xfrm>
            <a:off x="0" y="0"/>
            <a:ext cx="9144000"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400">
                <a:solidFill>
                  <a:srgbClr val="FFCC66"/>
                </a:solidFill>
              </a:rPr>
              <a:t>Security</a:t>
            </a:r>
            <a:endParaRPr sz="4400">
              <a:solidFill>
                <a:srgbClr val="FFCC66"/>
              </a:solidFill>
            </a:endParaRPr>
          </a:p>
          <a:p>
            <a:pPr marL="0" lvl="0" indent="0" algn="l" rtl="0">
              <a:lnSpc>
                <a:spcPct val="115000"/>
              </a:lnSpc>
              <a:spcBef>
                <a:spcPts val="800"/>
              </a:spcBef>
              <a:spcAft>
                <a:spcPts val="0"/>
              </a:spcAft>
              <a:buNone/>
            </a:pPr>
            <a:endParaRPr sz="4400">
              <a:solidFill>
                <a:srgbClr val="FFCC66"/>
              </a:solidFill>
            </a:endParaRPr>
          </a:p>
          <a:p>
            <a:pPr marL="0" lvl="0" indent="0" algn="l" rtl="0">
              <a:lnSpc>
                <a:spcPct val="115000"/>
              </a:lnSpc>
              <a:spcBef>
                <a:spcPts val="800"/>
              </a:spcBef>
              <a:spcAft>
                <a:spcPts val="0"/>
              </a:spcAft>
              <a:buClr>
                <a:schemeClr val="dk1"/>
              </a:buClr>
              <a:buSzPts val="1100"/>
              <a:buFont typeface="Arial"/>
              <a:buNone/>
            </a:pPr>
            <a:r>
              <a:rPr lang="en-US" sz="3200"/>
              <a:t>Accuracy</a:t>
            </a:r>
            <a:endParaRPr sz="3200"/>
          </a:p>
          <a:p>
            <a:pPr marL="0" lvl="0" indent="0" algn="l" rtl="0">
              <a:lnSpc>
                <a:spcPct val="115000"/>
              </a:lnSpc>
              <a:spcBef>
                <a:spcPts val="700"/>
              </a:spcBef>
              <a:spcAft>
                <a:spcPts val="0"/>
              </a:spcAft>
              <a:buClr>
                <a:schemeClr val="dk1"/>
              </a:buClr>
              <a:buSzPts val="1100"/>
              <a:buFont typeface="Arial"/>
              <a:buNone/>
            </a:pPr>
            <a:r>
              <a:rPr lang="en-US" sz="2800"/>
              <a:t>–97% will return correct results</a:t>
            </a:r>
            <a:endParaRPr sz="2800"/>
          </a:p>
          <a:p>
            <a:pPr marL="0" lvl="0" indent="0" algn="l" rtl="0">
              <a:lnSpc>
                <a:spcPct val="115000"/>
              </a:lnSpc>
              <a:spcBef>
                <a:spcPts val="700"/>
              </a:spcBef>
              <a:spcAft>
                <a:spcPts val="0"/>
              </a:spcAft>
              <a:buNone/>
            </a:pPr>
            <a:r>
              <a:rPr lang="en-US" sz="2800"/>
              <a:t>–100% deny intruders</a:t>
            </a:r>
            <a:endParaRPr sz="2800"/>
          </a:p>
          <a:p>
            <a:pPr marL="0" lvl="0" indent="0" algn="l" rtl="0">
              <a:lnSpc>
                <a:spcPct val="115000"/>
              </a:lnSpc>
              <a:spcBef>
                <a:spcPts val="700"/>
              </a:spcBef>
              <a:spcAft>
                <a:spcPts val="0"/>
              </a:spcAft>
              <a:buClr>
                <a:schemeClr val="dk1"/>
              </a:buClr>
              <a:buSzPts val="1100"/>
              <a:buFont typeface="Arial"/>
              <a:buNone/>
            </a:pPr>
            <a:r>
              <a:rPr lang="en-US" sz="3200"/>
              <a:t>Image</a:t>
            </a:r>
            <a:endParaRPr sz="3200"/>
          </a:p>
          <a:p>
            <a:pPr marL="0" lvl="0" indent="0" algn="l" rtl="0">
              <a:lnSpc>
                <a:spcPct val="115000"/>
              </a:lnSpc>
              <a:spcBef>
                <a:spcPts val="700"/>
              </a:spcBef>
              <a:spcAft>
                <a:spcPts val="0"/>
              </a:spcAft>
              <a:buClr>
                <a:schemeClr val="dk1"/>
              </a:buClr>
              <a:buSzPts val="1100"/>
              <a:buFont typeface="Arial"/>
              <a:buNone/>
            </a:pPr>
            <a:r>
              <a:rPr lang="en-US" sz="2800"/>
              <a:t>–Minutiae is retrieved and template created</a:t>
            </a:r>
            <a:endParaRPr sz="2800"/>
          </a:p>
          <a:p>
            <a:pPr marL="0" lvl="0" indent="0" algn="l" rtl="0">
              <a:lnSpc>
                <a:spcPct val="115000"/>
              </a:lnSpc>
              <a:spcBef>
                <a:spcPts val="600"/>
              </a:spcBef>
              <a:spcAft>
                <a:spcPts val="0"/>
              </a:spcAft>
              <a:buClr>
                <a:schemeClr val="dk1"/>
              </a:buClr>
              <a:buSzPts val="1100"/>
              <a:buFont typeface="Arial"/>
              <a:buNone/>
            </a:pPr>
            <a:r>
              <a:rPr lang="en-US" sz="2400"/>
              <a:t>•Encrypted data</a:t>
            </a:r>
            <a:endParaRPr sz="2400"/>
          </a:p>
          <a:p>
            <a:pPr marL="0" lvl="0" indent="0" algn="l" rtl="0">
              <a:lnSpc>
                <a:spcPct val="115000"/>
              </a:lnSpc>
              <a:spcBef>
                <a:spcPts val="700"/>
              </a:spcBef>
              <a:spcAft>
                <a:spcPts val="0"/>
              </a:spcAft>
              <a:buClr>
                <a:schemeClr val="dk1"/>
              </a:buClr>
              <a:buSzPts val="1100"/>
              <a:buFont typeface="Arial"/>
              <a:buNone/>
            </a:pPr>
            <a:r>
              <a:rPr lang="en-US" sz="2800"/>
              <a:t>–Image is discarded</a:t>
            </a:r>
            <a:endParaRPr sz="2800"/>
          </a:p>
          <a:p>
            <a:pPr marL="0" lvl="0" indent="0" algn="l" rtl="0">
              <a:lnSpc>
                <a:spcPct val="115000"/>
              </a:lnSpc>
              <a:spcBef>
                <a:spcPts val="600"/>
              </a:spcBef>
              <a:spcAft>
                <a:spcPts val="0"/>
              </a:spcAft>
              <a:buClr>
                <a:schemeClr val="dk1"/>
              </a:buClr>
              <a:buSzPts val="1100"/>
              <a:buFont typeface="Arial"/>
              <a:buNone/>
            </a:pPr>
            <a:r>
              <a:rPr lang="en-US" sz="2400"/>
              <a:t>•Cannot reconstruct the fingerprint from data</a:t>
            </a:r>
            <a:endParaRPr sz="2400"/>
          </a:p>
          <a:p>
            <a:pPr marL="0" lvl="0" indent="0" algn="l" rtl="0">
              <a:spcBef>
                <a:spcPts val="0"/>
              </a:spcBef>
              <a:spcAft>
                <a:spcPts val="0"/>
              </a:spcAft>
              <a:buNone/>
            </a:pPr>
            <a:endParaRPr sz="44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71"/>
          <p:cNvSpPr txBox="1"/>
          <p:nvPr/>
        </p:nvSpPr>
        <p:spPr>
          <a:xfrm>
            <a:off x="0" y="232775"/>
            <a:ext cx="8791800" cy="614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r>
              <a:rPr lang="en-US" sz="2900">
                <a:solidFill>
                  <a:srgbClr val="FFCC66"/>
                </a:solidFill>
              </a:rPr>
              <a:t>¨</a:t>
            </a:r>
            <a:r>
              <a:rPr lang="en-US" sz="3200"/>
              <a:t>Several sensors to detect fake fingerprints</a:t>
            </a:r>
            <a:endParaRPr sz="3200"/>
          </a:p>
          <a:p>
            <a:pPr marL="0" lvl="0" indent="0" algn="l" rtl="0">
              <a:lnSpc>
                <a:spcPct val="115000"/>
              </a:lnSpc>
              <a:spcBef>
                <a:spcPts val="700"/>
              </a:spcBef>
              <a:spcAft>
                <a:spcPts val="0"/>
              </a:spcAft>
              <a:buNone/>
            </a:pPr>
            <a:r>
              <a:rPr lang="en-US" sz="2800"/>
              <a:t>–Cannot steal from previous user</a:t>
            </a:r>
            <a:endParaRPr sz="2800"/>
          </a:p>
          <a:p>
            <a:pPr marL="0" lvl="0" indent="0" algn="l" rtl="0">
              <a:lnSpc>
                <a:spcPct val="115000"/>
              </a:lnSpc>
              <a:spcBef>
                <a:spcPts val="600"/>
              </a:spcBef>
              <a:spcAft>
                <a:spcPts val="0"/>
              </a:spcAft>
              <a:buNone/>
            </a:pPr>
            <a:endParaRPr sz="2400"/>
          </a:p>
          <a:p>
            <a:pPr marL="0" lvl="0" indent="0" algn="l" rtl="0">
              <a:lnSpc>
                <a:spcPct val="115000"/>
              </a:lnSpc>
              <a:spcBef>
                <a:spcPts val="700"/>
              </a:spcBef>
              <a:spcAft>
                <a:spcPts val="0"/>
              </a:spcAft>
              <a:buNone/>
            </a:pPr>
            <a:r>
              <a:rPr lang="en-US" sz="2800"/>
              <a:t>–Cannot use cut off finger</a:t>
            </a:r>
            <a:endParaRPr sz="2800"/>
          </a:p>
          <a:p>
            <a:pPr marL="0" lvl="0" indent="0" algn="l" rtl="0">
              <a:lnSpc>
                <a:spcPct val="115000"/>
              </a:lnSpc>
              <a:spcBef>
                <a:spcPts val="600"/>
              </a:spcBef>
              <a:spcAft>
                <a:spcPts val="0"/>
              </a:spcAft>
              <a:buNone/>
            </a:pPr>
            <a:r>
              <a:rPr lang="en-US" sz="2400"/>
              <a:t>•Temperature</a:t>
            </a:r>
            <a:endParaRPr sz="2400"/>
          </a:p>
          <a:p>
            <a:pPr marL="0" lvl="0" indent="0" algn="l" rtl="0">
              <a:lnSpc>
                <a:spcPct val="115000"/>
              </a:lnSpc>
              <a:spcBef>
                <a:spcPts val="600"/>
              </a:spcBef>
              <a:spcAft>
                <a:spcPts val="0"/>
              </a:spcAft>
              <a:buNone/>
            </a:pPr>
            <a:r>
              <a:rPr lang="en-US" sz="2400"/>
              <a:t>•Pulse</a:t>
            </a:r>
            <a:endParaRPr sz="2400"/>
          </a:p>
          <a:p>
            <a:pPr marL="0" lvl="0" indent="0" algn="l" rtl="0">
              <a:lnSpc>
                <a:spcPct val="115000"/>
              </a:lnSpc>
              <a:spcBef>
                <a:spcPts val="600"/>
              </a:spcBef>
              <a:spcAft>
                <a:spcPts val="0"/>
              </a:spcAft>
              <a:buNone/>
            </a:pPr>
            <a:r>
              <a:rPr lang="en-US" sz="2400"/>
              <a:t>•Heartbeat sensors</a:t>
            </a:r>
            <a:endParaRPr sz="2400"/>
          </a:p>
          <a:p>
            <a:pPr marL="0" lvl="0" indent="0" algn="l" rtl="0">
              <a:lnSpc>
                <a:spcPct val="115000"/>
              </a:lnSpc>
              <a:spcBef>
                <a:spcPts val="600"/>
              </a:spcBef>
              <a:spcAft>
                <a:spcPts val="0"/>
              </a:spcAft>
              <a:buNone/>
            </a:pPr>
            <a:r>
              <a:rPr lang="en-US" sz="2400"/>
              <a:t>•Blood flow</a:t>
            </a:r>
            <a:endParaRPr sz="24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72"/>
          <p:cNvSpPr txBox="1"/>
          <p:nvPr/>
        </p:nvSpPr>
        <p:spPr>
          <a:xfrm>
            <a:off x="0" y="0"/>
            <a:ext cx="8845500" cy="61239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550">
                <a:solidFill>
                  <a:srgbClr val="474747"/>
                </a:solidFill>
                <a:highlight>
                  <a:srgbClr val="FFFFFF"/>
                </a:highlight>
                <a:latin typeface="Libre Baskerville"/>
                <a:ea typeface="Libre Baskerville"/>
                <a:cs typeface="Libre Baskerville"/>
                <a:sym typeface="Libre Baskerville"/>
              </a:rPr>
              <a:t>Each print forms a unique pattern of ridges, arches, whorls, and loops.</a:t>
            </a:r>
            <a:endParaRPr sz="2550">
              <a:solidFill>
                <a:srgbClr val="474747"/>
              </a:solidFill>
              <a:highlight>
                <a:srgbClr val="FFFFFF"/>
              </a:highlight>
              <a:latin typeface="Libre Baskerville"/>
              <a:ea typeface="Libre Baskerville"/>
              <a:cs typeface="Libre Baskerville"/>
              <a:sym typeface="Libre Baskerville"/>
            </a:endParaRPr>
          </a:p>
          <a:p>
            <a:pPr marL="0" lvl="0" indent="0" algn="just" rtl="0">
              <a:lnSpc>
                <a:spcPct val="150000"/>
              </a:lnSpc>
              <a:spcBef>
                <a:spcPts val="0"/>
              </a:spcBef>
              <a:spcAft>
                <a:spcPts val="0"/>
              </a:spcAft>
              <a:buNone/>
            </a:pPr>
            <a:endParaRPr sz="2550">
              <a:solidFill>
                <a:srgbClr val="474747"/>
              </a:solidFill>
              <a:highlight>
                <a:srgbClr val="FFFFFF"/>
              </a:highlight>
              <a:latin typeface="Libre Baskerville"/>
              <a:ea typeface="Libre Baskerville"/>
              <a:cs typeface="Libre Baskerville"/>
              <a:sym typeface="Libre Baskerville"/>
            </a:endParaRPr>
          </a:p>
          <a:p>
            <a:pPr marL="0" lvl="0" indent="0" algn="just" rtl="0">
              <a:lnSpc>
                <a:spcPct val="150000"/>
              </a:lnSpc>
              <a:spcBef>
                <a:spcPts val="0"/>
              </a:spcBef>
              <a:spcAft>
                <a:spcPts val="0"/>
              </a:spcAft>
              <a:buNone/>
            </a:pPr>
            <a:r>
              <a:rPr lang="en-US" sz="2650" b="1">
                <a:solidFill>
                  <a:srgbClr val="474747"/>
                </a:solidFill>
                <a:highlight>
                  <a:srgbClr val="FFFFFF"/>
                </a:highlight>
                <a:latin typeface="Libre Baskerville"/>
                <a:ea typeface="Libre Baskerville"/>
                <a:cs typeface="Libre Baskerville"/>
                <a:sym typeface="Libre Baskerville"/>
              </a:rPr>
              <a:t>Ridge end and bifurcation</a:t>
            </a:r>
            <a:r>
              <a:rPr lang="en-US" sz="2550">
                <a:solidFill>
                  <a:srgbClr val="474747"/>
                </a:solidFill>
                <a:highlight>
                  <a:srgbClr val="FFFFFF"/>
                </a:highlight>
                <a:latin typeface="Libre Baskerville"/>
                <a:ea typeface="Libre Baskerville"/>
                <a:cs typeface="Libre Baskerville"/>
                <a:sym typeface="Libre Baskerville"/>
              </a:rPr>
              <a:t>. </a:t>
            </a:r>
            <a:endParaRPr sz="2550">
              <a:solidFill>
                <a:srgbClr val="474747"/>
              </a:solidFill>
              <a:highlight>
                <a:srgbClr val="FFFFFF"/>
              </a:highlight>
              <a:latin typeface="Libre Baskerville"/>
              <a:ea typeface="Libre Baskerville"/>
              <a:cs typeface="Libre Baskerville"/>
              <a:sym typeface="Libre Baskerville"/>
            </a:endParaRPr>
          </a:p>
          <a:p>
            <a:pPr marL="0" lvl="0" indent="457200" algn="just" rtl="0">
              <a:lnSpc>
                <a:spcPct val="150000"/>
              </a:lnSpc>
              <a:spcBef>
                <a:spcPts val="0"/>
              </a:spcBef>
              <a:spcAft>
                <a:spcPts val="0"/>
              </a:spcAft>
              <a:buNone/>
            </a:pPr>
            <a:r>
              <a:rPr lang="en-US" sz="2550">
                <a:solidFill>
                  <a:srgbClr val="474747"/>
                </a:solidFill>
                <a:highlight>
                  <a:srgbClr val="FFFFFF"/>
                </a:highlight>
                <a:latin typeface="Libre Baskerville"/>
                <a:ea typeface="Libre Baskerville"/>
                <a:cs typeface="Libre Baskerville"/>
                <a:sym typeface="Libre Baskerville"/>
              </a:rPr>
              <a:t>The sequences of ridge end and bifurcation characteristics are different in every single fingerprint. </a:t>
            </a:r>
            <a:endParaRPr sz="2550">
              <a:solidFill>
                <a:srgbClr val="474747"/>
              </a:solidFill>
              <a:highlight>
                <a:srgbClr val="FFFFFF"/>
              </a:highlight>
              <a:latin typeface="Libre Baskerville"/>
              <a:ea typeface="Libre Baskerville"/>
              <a:cs typeface="Libre Baskerville"/>
              <a:sym typeface="Libre Baskerville"/>
            </a:endParaRPr>
          </a:p>
          <a:p>
            <a:pPr marL="0" lvl="0" indent="457200" algn="just" rtl="0">
              <a:lnSpc>
                <a:spcPct val="150000"/>
              </a:lnSpc>
              <a:spcBef>
                <a:spcPts val="0"/>
              </a:spcBef>
              <a:spcAft>
                <a:spcPts val="0"/>
              </a:spcAft>
              <a:buNone/>
            </a:pPr>
            <a:r>
              <a:rPr lang="en-US" sz="2550">
                <a:solidFill>
                  <a:srgbClr val="474747"/>
                </a:solidFill>
                <a:highlight>
                  <a:srgbClr val="FFFFFF"/>
                </a:highlight>
                <a:latin typeface="Libre Baskerville"/>
                <a:ea typeface="Libre Baskerville"/>
                <a:cs typeface="Libre Baskerville"/>
                <a:sym typeface="Libre Baskerville"/>
              </a:rPr>
              <a:t>A ridge end consists of a ridge that ends abruptly. </a:t>
            </a:r>
            <a:endParaRPr sz="2550">
              <a:solidFill>
                <a:srgbClr val="474747"/>
              </a:solidFill>
              <a:highlight>
                <a:srgbClr val="FFFFFF"/>
              </a:highlight>
              <a:latin typeface="Libre Baskerville"/>
              <a:ea typeface="Libre Baskerville"/>
              <a:cs typeface="Libre Baskerville"/>
              <a:sym typeface="Libre Baskerville"/>
            </a:endParaRPr>
          </a:p>
          <a:p>
            <a:pPr marL="0" lvl="0" indent="457200" algn="just" rtl="0">
              <a:lnSpc>
                <a:spcPct val="150000"/>
              </a:lnSpc>
              <a:spcBef>
                <a:spcPts val="0"/>
              </a:spcBef>
              <a:spcAft>
                <a:spcPts val="0"/>
              </a:spcAft>
              <a:buNone/>
            </a:pPr>
            <a:r>
              <a:rPr lang="en-US" sz="2550">
                <a:solidFill>
                  <a:srgbClr val="474747"/>
                </a:solidFill>
                <a:highlight>
                  <a:srgbClr val="FFFFFF"/>
                </a:highlight>
                <a:latin typeface="Libre Baskerville"/>
                <a:ea typeface="Libre Baskerville"/>
                <a:cs typeface="Libre Baskerville"/>
                <a:sym typeface="Libre Baskerville"/>
              </a:rPr>
              <a:t>Bifurcation is created by a single ridge that forks in two and continues on as separate ridges. </a:t>
            </a:r>
            <a:endParaRPr sz="2550">
              <a:solidFill>
                <a:srgbClr val="474747"/>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73"/>
          <p:cNvPicPr preferRelativeResize="0"/>
          <p:nvPr/>
        </p:nvPicPr>
        <p:blipFill>
          <a:blip r:embed="rId3">
            <a:alphaModFix/>
          </a:blip>
          <a:stretch>
            <a:fillRect/>
          </a:stretch>
        </p:blipFill>
        <p:spPr>
          <a:xfrm>
            <a:off x="914400" y="2628850"/>
            <a:ext cx="7315200" cy="33909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74"/>
          <p:cNvPicPr preferRelativeResize="0"/>
          <p:nvPr/>
        </p:nvPicPr>
        <p:blipFill>
          <a:blip r:embed="rId3">
            <a:alphaModFix/>
          </a:blip>
          <a:stretch>
            <a:fillRect/>
          </a:stretch>
        </p:blipFill>
        <p:spPr>
          <a:xfrm>
            <a:off x="152400" y="152400"/>
            <a:ext cx="2390250" cy="2390250"/>
          </a:xfrm>
          <a:prstGeom prst="rect">
            <a:avLst/>
          </a:prstGeom>
          <a:noFill/>
          <a:ln>
            <a:noFill/>
          </a:ln>
        </p:spPr>
      </p:pic>
      <p:sp>
        <p:nvSpPr>
          <p:cNvPr id="408" name="Google Shape;408;p74"/>
          <p:cNvSpPr txBox="1"/>
          <p:nvPr/>
        </p:nvSpPr>
        <p:spPr>
          <a:xfrm>
            <a:off x="411850" y="2757525"/>
            <a:ext cx="2292000" cy="7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latin typeface="Calibri"/>
                <a:ea typeface="Calibri"/>
                <a:cs typeface="Calibri"/>
                <a:sym typeface="Calibri"/>
              </a:rPr>
              <a:t>Ridge end</a:t>
            </a:r>
            <a:endParaRPr sz="2800">
              <a:latin typeface="Calibri"/>
              <a:ea typeface="Calibri"/>
              <a:cs typeface="Calibri"/>
              <a:sym typeface="Calibri"/>
            </a:endParaRPr>
          </a:p>
        </p:txBody>
      </p:sp>
      <p:pic>
        <p:nvPicPr>
          <p:cNvPr id="409" name="Google Shape;409;p74"/>
          <p:cNvPicPr preferRelativeResize="0"/>
          <p:nvPr/>
        </p:nvPicPr>
        <p:blipFill>
          <a:blip r:embed="rId4">
            <a:alphaModFix/>
          </a:blip>
          <a:stretch>
            <a:fillRect/>
          </a:stretch>
        </p:blipFill>
        <p:spPr>
          <a:xfrm>
            <a:off x="3948500" y="241950"/>
            <a:ext cx="2390250" cy="2390250"/>
          </a:xfrm>
          <a:prstGeom prst="rect">
            <a:avLst/>
          </a:prstGeom>
          <a:noFill/>
          <a:ln>
            <a:noFill/>
          </a:ln>
        </p:spPr>
      </p:pic>
      <p:sp>
        <p:nvSpPr>
          <p:cNvPr id="410" name="Google Shape;410;p74"/>
          <p:cNvSpPr txBox="1"/>
          <p:nvPr/>
        </p:nvSpPr>
        <p:spPr>
          <a:xfrm>
            <a:off x="3876875" y="2757525"/>
            <a:ext cx="2292000" cy="7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latin typeface="Calibri"/>
                <a:ea typeface="Calibri"/>
                <a:cs typeface="Calibri"/>
                <a:sym typeface="Calibri"/>
              </a:rPr>
              <a:t>Bifurcation</a:t>
            </a:r>
            <a:endParaRPr sz="2800">
              <a:latin typeface="Calibri"/>
              <a:ea typeface="Calibri"/>
              <a:cs typeface="Calibri"/>
              <a:sym typeface="Calibri"/>
            </a:endParaRPr>
          </a:p>
        </p:txBody>
      </p:sp>
      <p:pic>
        <p:nvPicPr>
          <p:cNvPr id="411" name="Google Shape;411;p74"/>
          <p:cNvPicPr preferRelativeResize="0"/>
          <p:nvPr/>
        </p:nvPicPr>
        <p:blipFill>
          <a:blip r:embed="rId5">
            <a:alphaModFix/>
          </a:blip>
          <a:stretch>
            <a:fillRect/>
          </a:stretch>
        </p:blipFill>
        <p:spPr>
          <a:xfrm>
            <a:off x="201575" y="3429000"/>
            <a:ext cx="2712550" cy="2712550"/>
          </a:xfrm>
          <a:prstGeom prst="rect">
            <a:avLst/>
          </a:prstGeom>
          <a:noFill/>
          <a:ln>
            <a:noFill/>
          </a:ln>
        </p:spPr>
      </p:pic>
      <p:sp>
        <p:nvSpPr>
          <p:cNvPr id="412" name="Google Shape;412;p74"/>
          <p:cNvSpPr txBox="1"/>
          <p:nvPr/>
        </p:nvSpPr>
        <p:spPr>
          <a:xfrm>
            <a:off x="3635325" y="4897475"/>
            <a:ext cx="2810700" cy="7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latin typeface="Calibri"/>
                <a:ea typeface="Calibri"/>
                <a:cs typeface="Calibri"/>
                <a:sym typeface="Calibri"/>
              </a:rPr>
              <a:t>(Short ridge) Dot</a:t>
            </a:r>
            <a:endParaRPr sz="2800">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75"/>
          <p:cNvPicPr preferRelativeResize="0"/>
          <p:nvPr/>
        </p:nvPicPr>
        <p:blipFill>
          <a:blip r:embed="rId3">
            <a:alphaModFix/>
          </a:blip>
          <a:stretch>
            <a:fillRect/>
          </a:stretch>
        </p:blipFill>
        <p:spPr>
          <a:xfrm>
            <a:off x="483450" y="895300"/>
            <a:ext cx="4088550" cy="5167425"/>
          </a:xfrm>
          <a:prstGeom prst="rect">
            <a:avLst/>
          </a:prstGeom>
          <a:noFill/>
          <a:ln>
            <a:noFill/>
          </a:ln>
        </p:spPr>
      </p:pic>
      <p:sp>
        <p:nvSpPr>
          <p:cNvPr id="418" name="Google Shape;418;p75"/>
          <p:cNvSpPr txBox="1"/>
          <p:nvPr/>
        </p:nvSpPr>
        <p:spPr>
          <a:xfrm>
            <a:off x="4942050" y="716225"/>
            <a:ext cx="3903600" cy="547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sz="2150"/>
              <a:t>¨</a:t>
            </a:r>
            <a:r>
              <a:rPr lang="en-US" sz="2400"/>
              <a:t>Minutiae</a:t>
            </a:r>
            <a:endParaRPr sz="2400"/>
          </a:p>
          <a:p>
            <a:pPr marL="0" lvl="0" indent="0" algn="l" rtl="0">
              <a:lnSpc>
                <a:spcPct val="115000"/>
              </a:lnSpc>
              <a:spcBef>
                <a:spcPts val="500"/>
              </a:spcBef>
              <a:spcAft>
                <a:spcPts val="0"/>
              </a:spcAft>
              <a:buNone/>
            </a:pPr>
            <a:r>
              <a:rPr lang="en-US" sz="2000">
                <a:solidFill>
                  <a:schemeClr val="dk1"/>
                </a:solidFill>
              </a:rPr>
              <a:t>–</a:t>
            </a:r>
            <a:r>
              <a:rPr lang="en-US" sz="2000"/>
              <a:t>Crossover: two ridges cross each other</a:t>
            </a:r>
            <a:endParaRPr sz="2000"/>
          </a:p>
          <a:p>
            <a:pPr marL="0" lvl="0" indent="0" algn="l" rtl="0">
              <a:lnSpc>
                <a:spcPct val="115000"/>
              </a:lnSpc>
              <a:spcBef>
                <a:spcPts val="500"/>
              </a:spcBef>
              <a:spcAft>
                <a:spcPts val="0"/>
              </a:spcAft>
              <a:buNone/>
            </a:pPr>
            <a:r>
              <a:rPr lang="en-US" sz="2000"/>
              <a:t>–Core: center</a:t>
            </a:r>
            <a:endParaRPr sz="2000"/>
          </a:p>
          <a:p>
            <a:pPr marL="0" lvl="0" indent="0" algn="l" rtl="0">
              <a:lnSpc>
                <a:spcPct val="115000"/>
              </a:lnSpc>
              <a:spcBef>
                <a:spcPts val="500"/>
              </a:spcBef>
              <a:spcAft>
                <a:spcPts val="0"/>
              </a:spcAft>
              <a:buNone/>
            </a:pPr>
            <a:r>
              <a:rPr lang="en-US" sz="2000"/>
              <a:t>–Bifurcation: ridge separates</a:t>
            </a:r>
            <a:endParaRPr sz="2000"/>
          </a:p>
          <a:p>
            <a:pPr marL="0" lvl="0" indent="0" algn="l" rtl="0">
              <a:lnSpc>
                <a:spcPct val="115000"/>
              </a:lnSpc>
              <a:spcBef>
                <a:spcPts val="500"/>
              </a:spcBef>
              <a:spcAft>
                <a:spcPts val="0"/>
              </a:spcAft>
              <a:buNone/>
            </a:pPr>
            <a:r>
              <a:rPr lang="en-US" sz="2000"/>
              <a:t>–Ridge ending: end point</a:t>
            </a:r>
            <a:endParaRPr sz="2000"/>
          </a:p>
          <a:p>
            <a:pPr marL="0" lvl="0" indent="0" algn="l" rtl="0">
              <a:lnSpc>
                <a:spcPct val="115000"/>
              </a:lnSpc>
              <a:spcBef>
                <a:spcPts val="500"/>
              </a:spcBef>
              <a:spcAft>
                <a:spcPts val="0"/>
              </a:spcAft>
              <a:buNone/>
            </a:pPr>
            <a:r>
              <a:rPr lang="en-US" sz="2000"/>
              <a:t>–Island: small ridge b/w 2 spaces</a:t>
            </a:r>
            <a:endParaRPr sz="2000"/>
          </a:p>
          <a:p>
            <a:pPr marL="0" lvl="0" indent="0" algn="l" rtl="0">
              <a:lnSpc>
                <a:spcPct val="115000"/>
              </a:lnSpc>
              <a:spcBef>
                <a:spcPts val="500"/>
              </a:spcBef>
              <a:spcAft>
                <a:spcPts val="0"/>
              </a:spcAft>
              <a:buNone/>
            </a:pPr>
            <a:r>
              <a:rPr lang="en-US" sz="2000"/>
              <a:t>–Delta: space between ridges</a:t>
            </a:r>
            <a:endParaRPr sz="2000"/>
          </a:p>
          <a:p>
            <a:pPr marL="0" lvl="0" indent="0" algn="l" rtl="0">
              <a:lnSpc>
                <a:spcPct val="115000"/>
              </a:lnSpc>
              <a:spcBef>
                <a:spcPts val="500"/>
              </a:spcBef>
              <a:spcAft>
                <a:spcPts val="0"/>
              </a:spcAft>
              <a:buNone/>
            </a:pPr>
            <a:r>
              <a:rPr lang="en-US" sz="2000"/>
              <a:t>–Pore: human pore</a:t>
            </a:r>
            <a:endParaRPr sz="2000"/>
          </a:p>
          <a:p>
            <a:pPr marL="0" lvl="0" indent="0" algn="l" rtl="0">
              <a:lnSpc>
                <a:spcPct val="115000"/>
              </a:lnSpc>
              <a:spcBef>
                <a:spcPts val="600"/>
              </a:spcBef>
              <a:spcAft>
                <a:spcPts val="0"/>
              </a:spcAft>
              <a:buNone/>
            </a:pPr>
            <a:endParaRPr sz="2400"/>
          </a:p>
          <a:p>
            <a:pPr marL="0" lvl="0" indent="0" algn="l" rtl="0">
              <a:lnSpc>
                <a:spcPct val="115000"/>
              </a:lnSpc>
              <a:spcBef>
                <a:spcPts val="600"/>
              </a:spcBef>
              <a:spcAft>
                <a:spcPts val="0"/>
              </a:spcAft>
              <a:buClr>
                <a:schemeClr val="dk1"/>
              </a:buClr>
              <a:buSzPts val="1100"/>
              <a:buFont typeface="Arial"/>
              <a:buNone/>
            </a:pPr>
            <a:endParaRPr sz="24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6"/>
          <p:cNvSpPr txBox="1"/>
          <p:nvPr/>
        </p:nvSpPr>
        <p:spPr>
          <a:xfrm>
            <a:off x="158100" y="143250"/>
            <a:ext cx="8827800" cy="6428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2400" b="1">
              <a:solidFill>
                <a:srgbClr val="333333"/>
              </a:solidFill>
              <a:highlight>
                <a:srgbClr val="FFFFFF"/>
              </a:highlight>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r>
              <a:rPr lang="en-US" sz="2400" b="1">
                <a:solidFill>
                  <a:srgbClr val="333333"/>
                </a:solidFill>
                <a:highlight>
                  <a:srgbClr val="FFFFFF"/>
                </a:highlight>
                <a:latin typeface="Libre Baskerville"/>
                <a:ea typeface="Libre Baskerville"/>
                <a:cs typeface="Libre Baskerville"/>
                <a:sym typeface="Libre Baskerville"/>
              </a:rPr>
              <a:t>1858 – First systematic capture of hand images for identification purposes is recorded</a:t>
            </a:r>
            <a:endParaRPr sz="2400" b="1">
              <a:solidFill>
                <a:srgbClr val="333333"/>
              </a:solidFill>
              <a:highlight>
                <a:srgbClr val="FFFFFF"/>
              </a:highlight>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endParaRPr sz="2400" b="1">
              <a:solidFill>
                <a:srgbClr val="333333"/>
              </a:solidFill>
              <a:highlight>
                <a:srgbClr val="FFFFFF"/>
              </a:highlight>
              <a:latin typeface="Libre Baskerville"/>
              <a:ea typeface="Libre Baskerville"/>
              <a:cs typeface="Libre Baskerville"/>
              <a:sym typeface="Libre Baskerville"/>
            </a:endParaRPr>
          </a:p>
          <a:p>
            <a:pPr marL="457200" lvl="0" indent="-381000" algn="just" rtl="0">
              <a:lnSpc>
                <a:spcPct val="150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Sir William Herschel, working for the Civil Service of India, recorded a handprint on the back of a contract </a:t>
            </a:r>
            <a:endParaRPr sz="2400">
              <a:solidFill>
                <a:srgbClr val="333333"/>
              </a:solidFill>
              <a:highlight>
                <a:srgbClr val="FFFFFF"/>
              </a:highlight>
              <a:latin typeface="Libre Baskerville"/>
              <a:ea typeface="Libre Baskerville"/>
              <a:cs typeface="Libre Baskerville"/>
              <a:sym typeface="Libre Baskerville"/>
            </a:endParaRPr>
          </a:p>
          <a:p>
            <a:pPr marL="457200" lvl="0" indent="-381000" algn="just" rtl="0">
              <a:lnSpc>
                <a:spcPct val="150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To distinguish employees from others who might claim to be employees when payday arrived. </a:t>
            </a:r>
            <a:endParaRPr sz="2400">
              <a:solidFill>
                <a:srgbClr val="333333"/>
              </a:solidFill>
              <a:highlight>
                <a:srgbClr val="FFFFFF"/>
              </a:highlight>
              <a:latin typeface="Libre Baskerville"/>
              <a:ea typeface="Libre Baskerville"/>
              <a:cs typeface="Libre Baskerville"/>
              <a:sym typeface="Libre Baskerville"/>
            </a:endParaRPr>
          </a:p>
          <a:p>
            <a:pPr marL="457200" lvl="0" indent="-381000" algn="just" rtl="0">
              <a:lnSpc>
                <a:spcPct val="150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First recorded systematic capture of hand and finger images that were uniformly taken for identification purposes.</a:t>
            </a:r>
            <a:endParaRPr sz="2400">
              <a:solidFill>
                <a:srgbClr val="333333"/>
              </a:solidFill>
              <a:highlight>
                <a:srgbClr val="FFFFFF"/>
              </a:highlight>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endParaRPr sz="2400">
              <a:solidFill>
                <a:srgbClr val="333333"/>
              </a:solidFill>
              <a:highlight>
                <a:srgbClr val="FFFFFF"/>
              </a:highlight>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endParaRPr sz="2600" b="1">
              <a:solidFill>
                <a:srgbClr val="333333"/>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7"/>
          <p:cNvSpPr txBox="1"/>
          <p:nvPr/>
        </p:nvSpPr>
        <p:spPr>
          <a:xfrm>
            <a:off x="0" y="0"/>
            <a:ext cx="9144000" cy="68580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400" b="1">
                <a:solidFill>
                  <a:srgbClr val="333333"/>
                </a:solidFill>
                <a:highlight>
                  <a:srgbClr val="FFFFFF"/>
                </a:highlight>
                <a:latin typeface="Libre Baskerville"/>
                <a:ea typeface="Libre Baskerville"/>
                <a:cs typeface="Libre Baskerville"/>
                <a:sym typeface="Libre Baskerville"/>
              </a:rPr>
              <a:t>1892 – Galton develops a classification system for fingerprints</a:t>
            </a:r>
            <a:endParaRPr sz="2400" b="1">
              <a:solidFill>
                <a:srgbClr val="333333"/>
              </a:solidFill>
              <a:highlight>
                <a:srgbClr val="FFFFFF"/>
              </a:highlight>
              <a:latin typeface="Libre Baskerville"/>
              <a:ea typeface="Libre Baskerville"/>
              <a:cs typeface="Libre Baskerville"/>
              <a:sym typeface="Libre Baskerville"/>
            </a:endParaRPr>
          </a:p>
          <a:p>
            <a:pPr marL="914400" lvl="0" indent="-381000" algn="just" rtl="0">
              <a:lnSpc>
                <a:spcPct val="150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Sir Francis Galton wrote a detailed study of fingerprints in which he presented a new classification system using prints from all ten fingers. </a:t>
            </a:r>
            <a:endParaRPr sz="2400">
              <a:solidFill>
                <a:srgbClr val="333333"/>
              </a:solidFill>
              <a:highlight>
                <a:srgbClr val="FFFFFF"/>
              </a:highlight>
              <a:latin typeface="Libre Baskerville"/>
              <a:ea typeface="Libre Baskerville"/>
              <a:cs typeface="Libre Baskerville"/>
              <a:sym typeface="Libre Baskerville"/>
            </a:endParaRPr>
          </a:p>
          <a:p>
            <a:pPr marL="914400" lvl="0" indent="-381000" algn="just" rtl="0">
              <a:lnSpc>
                <a:spcPct val="150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The characteristics (minutiae) that Galton used to identify individuals are still used today. </a:t>
            </a:r>
            <a:endParaRPr sz="2400">
              <a:solidFill>
                <a:srgbClr val="333333"/>
              </a:solidFill>
              <a:highlight>
                <a:srgbClr val="FFFFFF"/>
              </a:highlight>
              <a:latin typeface="Libre Baskerville"/>
              <a:ea typeface="Libre Baskerville"/>
              <a:cs typeface="Libre Baskerville"/>
              <a:sym typeface="Libre Baskerville"/>
            </a:endParaRPr>
          </a:p>
          <a:p>
            <a:pPr marL="914400" lvl="0" indent="-381000" algn="just" rtl="0">
              <a:lnSpc>
                <a:spcPct val="150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These details are often referred to as Galton’s details.</a:t>
            </a:r>
            <a:endParaRPr sz="2400">
              <a:solidFill>
                <a:srgbClr val="333333"/>
              </a:solidFill>
              <a:highlight>
                <a:srgbClr val="FFFFFF"/>
              </a:highlight>
              <a:latin typeface="Libre Baskerville"/>
              <a:ea typeface="Libre Baskerville"/>
              <a:cs typeface="Libre Baskerville"/>
              <a:sym typeface="Libre Baskerville"/>
            </a:endParaRPr>
          </a:p>
          <a:p>
            <a:pPr marL="0" lvl="0" indent="0" algn="just" rtl="0">
              <a:lnSpc>
                <a:spcPct val="150000"/>
              </a:lnSpc>
              <a:spcBef>
                <a:spcPts val="0"/>
              </a:spcBef>
              <a:spcAft>
                <a:spcPts val="0"/>
              </a:spcAft>
              <a:buNone/>
            </a:pPr>
            <a:endParaRPr sz="2600" b="1">
              <a:solidFill>
                <a:srgbClr val="333333"/>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8"/>
          <p:cNvSpPr txBox="1"/>
          <p:nvPr/>
        </p:nvSpPr>
        <p:spPr>
          <a:xfrm>
            <a:off x="0" y="0"/>
            <a:ext cx="8935200" cy="6499800"/>
          </a:xfrm>
          <a:prstGeom prst="rect">
            <a:avLst/>
          </a:prstGeom>
          <a:noFill/>
          <a:ln>
            <a:noFill/>
          </a:ln>
        </p:spPr>
        <p:txBody>
          <a:bodyPr spcFirstLastPara="1" wrap="square" lIns="91425" tIns="91425" rIns="91425" bIns="91425" anchor="t" anchorCtr="0">
            <a:noAutofit/>
          </a:bodyPr>
          <a:lstStyle/>
          <a:p>
            <a:pPr marL="0" lvl="0" indent="0" algn="just" rtl="0">
              <a:lnSpc>
                <a:spcPct val="135000"/>
              </a:lnSpc>
              <a:spcBef>
                <a:spcPts val="0"/>
              </a:spcBef>
              <a:spcAft>
                <a:spcPts val="0"/>
              </a:spcAft>
              <a:buNone/>
            </a:pPr>
            <a:r>
              <a:rPr lang="en-US" sz="2400" b="1">
                <a:solidFill>
                  <a:srgbClr val="333333"/>
                </a:solidFill>
                <a:highlight>
                  <a:srgbClr val="FFFFFF"/>
                </a:highlight>
                <a:latin typeface="Libre Baskerville"/>
                <a:ea typeface="Libre Baskerville"/>
                <a:cs typeface="Libre Baskerville"/>
                <a:sym typeface="Libre Baskerville"/>
              </a:rPr>
              <a:t>1896 – Henry develops a fingerprint classification system</a:t>
            </a:r>
            <a:endParaRPr sz="2400" b="1">
              <a:solidFill>
                <a:srgbClr val="333333"/>
              </a:solidFill>
              <a:highlight>
                <a:srgbClr val="FFFFFF"/>
              </a:highlight>
              <a:latin typeface="Libre Baskerville"/>
              <a:ea typeface="Libre Baskerville"/>
              <a:cs typeface="Libre Baskerville"/>
              <a:sym typeface="Libre Baskerville"/>
            </a:endParaRPr>
          </a:p>
          <a:p>
            <a:pPr marL="457200" lvl="0" indent="-381000" algn="just" rtl="0">
              <a:lnSpc>
                <a:spcPct val="135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Sir Edward Henry, Inspector General of the Bengal Police, consulted Sir Francis Galton regarding fingerprinting as a method of identifying criminals. Once the fingerprinting system was implemented, one of Henry’s workers, Azizul Haque, developed a method of classifying and storing the information so that searching could be performed easily and efficiently. </a:t>
            </a:r>
            <a:endParaRPr sz="2400">
              <a:solidFill>
                <a:srgbClr val="333333"/>
              </a:solidFill>
              <a:highlight>
                <a:srgbClr val="FFFFFF"/>
              </a:highlight>
              <a:latin typeface="Libre Baskerville"/>
              <a:ea typeface="Libre Baskerville"/>
              <a:cs typeface="Libre Baskerville"/>
              <a:sym typeface="Libre Baskerville"/>
            </a:endParaRPr>
          </a:p>
          <a:p>
            <a:pPr marL="457200" lvl="0" indent="-381000" algn="just" rtl="0">
              <a:lnSpc>
                <a:spcPct val="135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Sir Henry later established the first British fingerprint files in London. </a:t>
            </a:r>
            <a:endParaRPr sz="2400">
              <a:solidFill>
                <a:srgbClr val="333333"/>
              </a:solidFill>
              <a:highlight>
                <a:srgbClr val="FFFFFF"/>
              </a:highlight>
              <a:latin typeface="Libre Baskerville"/>
              <a:ea typeface="Libre Baskerville"/>
              <a:cs typeface="Libre Baskerville"/>
              <a:sym typeface="Libre Baskerville"/>
            </a:endParaRPr>
          </a:p>
          <a:p>
            <a:pPr marL="0" lvl="0" indent="0" algn="just" rtl="0">
              <a:lnSpc>
                <a:spcPct val="135000"/>
              </a:lnSpc>
              <a:spcBef>
                <a:spcPts val="0"/>
              </a:spcBef>
              <a:spcAft>
                <a:spcPts val="0"/>
              </a:spcAft>
              <a:buNone/>
            </a:pPr>
            <a:endParaRPr sz="2400">
              <a:solidFill>
                <a:srgbClr val="333333"/>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p:nvPr/>
        </p:nvSpPr>
        <p:spPr>
          <a:xfrm>
            <a:off x="381000" y="0"/>
            <a:ext cx="8382000" cy="71096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chemeClr val="dk1"/>
                </a:solidFill>
                <a:latin typeface="Calibri"/>
                <a:ea typeface="Calibri"/>
                <a:cs typeface="Calibri"/>
                <a:sym typeface="Calibri"/>
              </a:rPr>
              <a:t>Applications of Biometrics</a:t>
            </a:r>
            <a:endParaRPr/>
          </a:p>
          <a:p>
            <a:pPr marL="685800" marR="0" lvl="0" indent="-685800" algn="l" rtl="0">
              <a:spcBef>
                <a:spcPts val="0"/>
              </a:spcBef>
              <a:spcAft>
                <a:spcPts val="0"/>
              </a:spcAft>
              <a:buClr>
                <a:schemeClr val="dk1"/>
              </a:buClr>
              <a:buSzPts val="3600"/>
              <a:buFont typeface="Noto Sans Symbols"/>
              <a:buChar char="❖"/>
            </a:pPr>
            <a:r>
              <a:rPr lang="en-US" sz="3600" b="1">
                <a:solidFill>
                  <a:schemeClr val="dk1"/>
                </a:solidFill>
                <a:latin typeface="Calibri"/>
                <a:ea typeface="Calibri"/>
                <a:cs typeface="Calibri"/>
                <a:sym typeface="Calibri"/>
              </a:rPr>
              <a:t>Commercial--</a:t>
            </a:r>
            <a:r>
              <a:rPr lang="en-US" sz="3600">
                <a:solidFill>
                  <a:schemeClr val="dk1"/>
                </a:solidFill>
                <a:latin typeface="Calibri"/>
                <a:ea typeface="Calibri"/>
                <a:cs typeface="Calibri"/>
                <a:sym typeface="Calibri"/>
              </a:rPr>
              <a:t>computer network login			     e-commerce</a:t>
            </a:r>
            <a:endParaRPr sz="3600" b="1">
              <a:solidFill>
                <a:schemeClr val="dk1"/>
              </a:solidFill>
              <a:latin typeface="Calibri"/>
              <a:ea typeface="Calibri"/>
              <a:cs typeface="Calibri"/>
              <a:sym typeface="Calibri"/>
            </a:endParaRPr>
          </a:p>
          <a:p>
            <a:pPr marL="0" marR="0" lvl="0" indent="0" algn="l" rtl="0">
              <a:spcBef>
                <a:spcPts val="0"/>
              </a:spcBef>
              <a:spcAft>
                <a:spcPts val="0"/>
              </a:spcAft>
              <a:buNone/>
            </a:pPr>
            <a:endParaRPr sz="3600" b="1">
              <a:solidFill>
                <a:schemeClr val="dk1"/>
              </a:solidFill>
              <a:latin typeface="Calibri"/>
              <a:ea typeface="Calibri"/>
              <a:cs typeface="Calibri"/>
              <a:sym typeface="Calibri"/>
            </a:endParaRPr>
          </a:p>
          <a:p>
            <a:pPr marL="685800" marR="0" lvl="0" indent="-685800" algn="l" rtl="0">
              <a:spcBef>
                <a:spcPts val="0"/>
              </a:spcBef>
              <a:spcAft>
                <a:spcPts val="0"/>
              </a:spcAft>
              <a:buClr>
                <a:schemeClr val="dk1"/>
              </a:buClr>
              <a:buSzPts val="3600"/>
              <a:buFont typeface="Noto Sans Symbols"/>
              <a:buChar char="❖"/>
            </a:pPr>
            <a:r>
              <a:rPr lang="en-US" sz="3600" b="1">
                <a:solidFill>
                  <a:schemeClr val="dk1"/>
                </a:solidFill>
                <a:latin typeface="Calibri"/>
                <a:ea typeface="Calibri"/>
                <a:cs typeface="Calibri"/>
                <a:sym typeface="Calibri"/>
              </a:rPr>
              <a:t>Government--</a:t>
            </a:r>
            <a:r>
              <a:rPr lang="en-US" sz="3600">
                <a:solidFill>
                  <a:schemeClr val="dk1"/>
                </a:solidFill>
                <a:latin typeface="Calibri"/>
                <a:ea typeface="Calibri"/>
                <a:cs typeface="Calibri"/>
                <a:sym typeface="Calibri"/>
              </a:rPr>
              <a:t>driver’s license</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border control</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passports</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nation ID cards</a:t>
            </a:r>
            <a:endParaRPr sz="3600" b="1">
              <a:solidFill>
                <a:schemeClr val="dk1"/>
              </a:solidFill>
              <a:latin typeface="Calibri"/>
              <a:ea typeface="Calibri"/>
              <a:cs typeface="Calibri"/>
              <a:sym typeface="Calibri"/>
            </a:endParaRPr>
          </a:p>
          <a:p>
            <a:pPr marL="685800" marR="0" lvl="0" indent="-685800" algn="l" rtl="0">
              <a:spcBef>
                <a:spcPts val="0"/>
              </a:spcBef>
              <a:spcAft>
                <a:spcPts val="0"/>
              </a:spcAft>
              <a:buClr>
                <a:schemeClr val="dk1"/>
              </a:buClr>
              <a:buSzPts val="3600"/>
              <a:buFont typeface="Noto Sans Symbols"/>
              <a:buChar char="❖"/>
            </a:pPr>
            <a:r>
              <a:rPr lang="en-US" sz="3600" b="1">
                <a:solidFill>
                  <a:schemeClr val="dk1"/>
                </a:solidFill>
                <a:latin typeface="Calibri"/>
                <a:ea typeface="Calibri"/>
                <a:cs typeface="Calibri"/>
                <a:sym typeface="Calibri"/>
              </a:rPr>
              <a:t>Forensic -- </a:t>
            </a:r>
            <a:r>
              <a:rPr lang="en-US" sz="3600">
                <a:solidFill>
                  <a:schemeClr val="dk1"/>
                </a:solidFill>
                <a:latin typeface="Calibri"/>
                <a:ea typeface="Calibri"/>
                <a:cs typeface="Calibri"/>
                <a:sym typeface="Calibri"/>
              </a:rPr>
              <a:t>terrorist identification 				identifying missing children 			criminal investigation</a:t>
            </a:r>
            <a:endParaRPr sz="3600" b="1">
              <a:solidFill>
                <a:schemeClr val="dk1"/>
              </a:solidFill>
              <a:latin typeface="Calibri"/>
              <a:ea typeface="Calibri"/>
              <a:cs typeface="Calibri"/>
              <a:sym typeface="Calibri"/>
            </a:endParaRPr>
          </a:p>
          <a:p>
            <a:pPr marL="685800" marR="0" lvl="0" indent="-381000" algn="l" rtl="0">
              <a:spcBef>
                <a:spcPts val="0"/>
              </a:spcBef>
              <a:spcAft>
                <a:spcPts val="0"/>
              </a:spcAft>
              <a:buClr>
                <a:schemeClr val="dk1"/>
              </a:buClr>
              <a:buSzPts val="4800"/>
              <a:buFont typeface="Noto Sans Symbols"/>
              <a:buNone/>
            </a:pPr>
            <a:endParaRPr sz="4800" b="1">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79"/>
          <p:cNvSpPr txBox="1"/>
          <p:nvPr/>
        </p:nvSpPr>
        <p:spPr>
          <a:xfrm>
            <a:off x="0" y="0"/>
            <a:ext cx="8863500" cy="6750600"/>
          </a:xfrm>
          <a:prstGeom prst="rect">
            <a:avLst/>
          </a:prstGeom>
          <a:noFill/>
          <a:ln>
            <a:noFill/>
          </a:ln>
        </p:spPr>
        <p:txBody>
          <a:bodyPr spcFirstLastPara="1" wrap="square" lIns="91425" tIns="91425" rIns="91425" bIns="91425" anchor="t" anchorCtr="0">
            <a:noAutofit/>
          </a:bodyPr>
          <a:lstStyle/>
          <a:p>
            <a:pPr marL="1371600" lvl="0" indent="0" algn="just" rtl="0">
              <a:lnSpc>
                <a:spcPct val="135000"/>
              </a:lnSpc>
              <a:spcBef>
                <a:spcPts val="0"/>
              </a:spcBef>
              <a:spcAft>
                <a:spcPts val="0"/>
              </a:spcAft>
              <a:buNone/>
            </a:pPr>
            <a:endParaRPr sz="2400">
              <a:solidFill>
                <a:srgbClr val="333333"/>
              </a:solidFill>
              <a:highlight>
                <a:srgbClr val="FFFFFF"/>
              </a:highlight>
              <a:latin typeface="Libre Baskerville"/>
              <a:ea typeface="Libre Baskerville"/>
              <a:cs typeface="Libre Baskerville"/>
              <a:sym typeface="Libre Baskerville"/>
            </a:endParaRPr>
          </a:p>
          <a:p>
            <a:pPr marL="457200" lvl="0" indent="-381000" algn="just" rtl="0">
              <a:lnSpc>
                <a:spcPct val="135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Henry was the precursor to the classification system used for many years by the Federal Bureau of Investigation (FBI) and other criminal justice organizations that perform tenprint fingerprint searches.</a:t>
            </a:r>
            <a:endParaRPr sz="2400">
              <a:solidFill>
                <a:srgbClr val="333333"/>
              </a:solidFill>
              <a:highlight>
                <a:srgbClr val="FFFFFF"/>
              </a:highlight>
              <a:latin typeface="Libre Baskerville"/>
              <a:ea typeface="Libre Baskerville"/>
              <a:cs typeface="Libre Baskerville"/>
              <a:sym typeface="Libre Baskerville"/>
            </a:endParaRPr>
          </a:p>
          <a:p>
            <a:pPr marL="1371600" lvl="0" indent="0" algn="just" rtl="0">
              <a:lnSpc>
                <a:spcPct val="135000"/>
              </a:lnSpc>
              <a:spcBef>
                <a:spcPts val="0"/>
              </a:spcBef>
              <a:spcAft>
                <a:spcPts val="0"/>
              </a:spcAft>
              <a:buNone/>
            </a:pPr>
            <a:endParaRPr sz="2400">
              <a:solidFill>
                <a:srgbClr val="333333"/>
              </a:solidFill>
              <a:highlight>
                <a:srgbClr val="FFFFFF"/>
              </a:highlight>
              <a:latin typeface="Libre Baskerville"/>
              <a:ea typeface="Libre Baskerville"/>
              <a:cs typeface="Libre Baskerville"/>
              <a:sym typeface="Libre Baskerville"/>
            </a:endParaRPr>
          </a:p>
          <a:p>
            <a:pPr marL="457200" lvl="0" indent="-381000" algn="just" rtl="0">
              <a:lnSpc>
                <a:spcPct val="135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In July 1901 the Fingerprint Branch at New Scotland Yard (Metropolitan Police) was created using the Henry System of Fingerprint Classification.</a:t>
            </a:r>
            <a:endParaRPr sz="2400">
              <a:solidFill>
                <a:srgbClr val="333333"/>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80"/>
          <p:cNvSpPr txBox="1"/>
          <p:nvPr/>
        </p:nvSpPr>
        <p:spPr>
          <a:xfrm>
            <a:off x="0" y="0"/>
            <a:ext cx="8988900" cy="66432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600" b="1">
                <a:solidFill>
                  <a:srgbClr val="333333"/>
                </a:solidFill>
                <a:highlight>
                  <a:srgbClr val="FFFFFF"/>
                </a:highlight>
                <a:latin typeface="Libre Baskerville"/>
                <a:ea typeface="Libre Baskerville"/>
                <a:cs typeface="Libre Baskerville"/>
                <a:sym typeface="Libre Baskerville"/>
              </a:rPr>
              <a:t>1903 – NY State Prisons begin using fingerprints</a:t>
            </a:r>
            <a:endParaRPr sz="2600" b="1">
              <a:solidFill>
                <a:srgbClr val="333333"/>
              </a:solidFill>
              <a:highlight>
                <a:srgbClr val="FFFFFF"/>
              </a:highlight>
              <a:latin typeface="Libre Baskerville"/>
              <a:ea typeface="Libre Baskerville"/>
              <a:cs typeface="Libre Baskerville"/>
              <a:sym typeface="Libre Baskerville"/>
            </a:endParaRPr>
          </a:p>
          <a:p>
            <a:pPr marL="0" lvl="0" indent="0" algn="just" rtl="0">
              <a:lnSpc>
                <a:spcPct val="150000"/>
              </a:lnSpc>
              <a:spcBef>
                <a:spcPts val="0"/>
              </a:spcBef>
              <a:spcAft>
                <a:spcPts val="0"/>
              </a:spcAft>
              <a:buNone/>
            </a:pPr>
            <a:r>
              <a:rPr lang="en-US" sz="2400" b="1">
                <a:solidFill>
                  <a:srgbClr val="333333"/>
                </a:solidFill>
                <a:highlight>
                  <a:srgbClr val="FFFFFF"/>
                </a:highlight>
                <a:latin typeface="Libre Baskerville"/>
                <a:ea typeface="Libre Baskerville"/>
                <a:cs typeface="Libre Baskerville"/>
                <a:sym typeface="Libre Baskerville"/>
              </a:rPr>
              <a:t>1969 – FBI pushes to make fingerprint recognition an automated process</a:t>
            </a:r>
            <a:endParaRPr sz="2400" b="1">
              <a:solidFill>
                <a:srgbClr val="333333"/>
              </a:solidFill>
              <a:highlight>
                <a:srgbClr val="FFFFFF"/>
              </a:highlight>
              <a:latin typeface="Libre Baskerville"/>
              <a:ea typeface="Libre Baskerville"/>
              <a:cs typeface="Libre Baskerville"/>
              <a:sym typeface="Libre Baskerville"/>
            </a:endParaRPr>
          </a:p>
          <a:p>
            <a:pPr marL="0" lvl="0" indent="457200" algn="just" rtl="0">
              <a:lnSpc>
                <a:spcPct val="150000"/>
              </a:lnSpc>
              <a:spcBef>
                <a:spcPts val="0"/>
              </a:spcBef>
              <a:spcAft>
                <a:spcPts val="0"/>
              </a:spcAft>
              <a:buNone/>
            </a:pPr>
            <a:r>
              <a:rPr lang="en-US" sz="2400">
                <a:solidFill>
                  <a:srgbClr val="333333"/>
                </a:solidFill>
                <a:highlight>
                  <a:srgbClr val="FFFFFF"/>
                </a:highlight>
                <a:latin typeface="Libre Baskerville"/>
                <a:ea typeface="Libre Baskerville"/>
                <a:cs typeface="Libre Baskerville"/>
                <a:sym typeface="Libre Baskerville"/>
              </a:rPr>
              <a:t>The FBI contracted the National Institute of Standards and Technology (NIST) to study the process of automating </a:t>
            </a:r>
            <a:endParaRPr sz="2000">
              <a:latin typeface="Libre Baskerville"/>
              <a:ea typeface="Libre Baskerville"/>
              <a:cs typeface="Libre Baskerville"/>
              <a:sym typeface="Libre Baskerville"/>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81"/>
          <p:cNvSpPr txBox="1"/>
          <p:nvPr/>
        </p:nvSpPr>
        <p:spPr>
          <a:xfrm>
            <a:off x="0" y="0"/>
            <a:ext cx="9144000" cy="6625200"/>
          </a:xfrm>
          <a:prstGeom prst="rect">
            <a:avLst/>
          </a:prstGeom>
          <a:noFill/>
          <a:ln>
            <a:noFill/>
          </a:ln>
        </p:spPr>
        <p:txBody>
          <a:bodyPr spcFirstLastPara="1" wrap="square" lIns="91425" tIns="91425" rIns="91425" bIns="91425" anchor="t" anchorCtr="0">
            <a:noAutofit/>
          </a:bodyPr>
          <a:lstStyle/>
          <a:p>
            <a:pPr marL="0" lvl="0" indent="0" algn="l" rtl="0">
              <a:lnSpc>
                <a:spcPct val="135000"/>
              </a:lnSpc>
              <a:spcBef>
                <a:spcPts val="0"/>
              </a:spcBef>
              <a:spcAft>
                <a:spcPts val="0"/>
              </a:spcAft>
              <a:buNone/>
            </a:pPr>
            <a:r>
              <a:rPr lang="en-US" sz="2400" b="1">
                <a:solidFill>
                  <a:srgbClr val="333333"/>
                </a:solidFill>
                <a:highlight>
                  <a:srgbClr val="FFFFFF"/>
                </a:highlight>
                <a:latin typeface="Libre Baskerville"/>
                <a:ea typeface="Libre Baskerville"/>
                <a:cs typeface="Libre Baskerville"/>
                <a:sym typeface="Libre Baskerville"/>
              </a:rPr>
              <a:t>1975 – FBI funds development of sensors and minutiae extracting technology</a:t>
            </a:r>
            <a:endParaRPr sz="2400" b="1">
              <a:solidFill>
                <a:srgbClr val="333333"/>
              </a:solidFill>
              <a:highlight>
                <a:srgbClr val="FFFFFF"/>
              </a:highlight>
              <a:latin typeface="Libre Baskerville"/>
              <a:ea typeface="Libre Baskerville"/>
              <a:cs typeface="Libre Baskerville"/>
              <a:sym typeface="Libre Baskerville"/>
            </a:endParaRPr>
          </a:p>
          <a:p>
            <a:pPr marL="914400" lvl="0" indent="-381000" algn="l" rtl="0">
              <a:lnSpc>
                <a:spcPct val="135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The FBI funded the development of scanners and minutiae extracting technology, which led to the development of a prototype reader. </a:t>
            </a:r>
            <a:endParaRPr sz="2400">
              <a:solidFill>
                <a:srgbClr val="333333"/>
              </a:solidFill>
              <a:highlight>
                <a:srgbClr val="FFFFFF"/>
              </a:highlight>
              <a:latin typeface="Libre Baskerville"/>
              <a:ea typeface="Libre Baskerville"/>
              <a:cs typeface="Libre Baskerville"/>
              <a:sym typeface="Libre Baskerville"/>
            </a:endParaRPr>
          </a:p>
          <a:p>
            <a:pPr marL="914400" lvl="0" indent="-381000" algn="l" rtl="0">
              <a:lnSpc>
                <a:spcPct val="135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At this point, only the minutiae were stored because of the high cost of digital storage. </a:t>
            </a:r>
            <a:endParaRPr sz="2400">
              <a:solidFill>
                <a:srgbClr val="333333"/>
              </a:solidFill>
              <a:highlight>
                <a:srgbClr val="FFFFFF"/>
              </a:highlight>
              <a:latin typeface="Libre Baskerville"/>
              <a:ea typeface="Libre Baskerville"/>
              <a:cs typeface="Libre Baskerville"/>
              <a:sym typeface="Libre Baskerville"/>
            </a:endParaRPr>
          </a:p>
          <a:p>
            <a:pPr marL="914400" lvl="0" indent="-381000" algn="l" rtl="0">
              <a:lnSpc>
                <a:spcPct val="135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Focused in automatic methods of digitizing inked fingerprints and the effects of image compression on image quality, classification, extraction of minutiae, and matching. </a:t>
            </a:r>
            <a:endParaRPr sz="2400">
              <a:solidFill>
                <a:srgbClr val="333333"/>
              </a:solidFill>
              <a:highlight>
                <a:srgbClr val="FFFFFF"/>
              </a:highlight>
              <a:latin typeface="Libre Baskerville"/>
              <a:ea typeface="Libre Baskerville"/>
              <a:cs typeface="Libre Baskerville"/>
              <a:sym typeface="Libre Baskerville"/>
            </a:endParaRPr>
          </a:p>
          <a:p>
            <a:pPr marL="914400" lvl="0" indent="-381000" algn="l" rtl="0">
              <a:lnSpc>
                <a:spcPct val="135000"/>
              </a:lnSpc>
              <a:spcBef>
                <a:spcPts val="0"/>
              </a:spcBef>
              <a:spcAft>
                <a:spcPts val="0"/>
              </a:spcAft>
              <a:buClr>
                <a:srgbClr val="333333"/>
              </a:buClr>
              <a:buSzPts val="2400"/>
              <a:buFont typeface="Libre Baskerville"/>
              <a:buChar char="❖"/>
            </a:pPr>
            <a:r>
              <a:rPr lang="en-US" sz="2400">
                <a:solidFill>
                  <a:srgbClr val="333333"/>
                </a:solidFill>
                <a:highlight>
                  <a:srgbClr val="FFFFFF"/>
                </a:highlight>
                <a:latin typeface="Libre Baskerville"/>
                <a:ea typeface="Libre Baskerville"/>
                <a:cs typeface="Libre Baskerville"/>
                <a:sym typeface="Libre Baskerville"/>
              </a:rPr>
              <a:t>Development of the M40 algorithm, the first operational matching algorithm used at the FBI. </a:t>
            </a:r>
            <a:endParaRPr sz="2400">
              <a:solidFill>
                <a:srgbClr val="333333"/>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82"/>
          <p:cNvSpPr txBox="1"/>
          <p:nvPr/>
        </p:nvSpPr>
        <p:spPr>
          <a:xfrm>
            <a:off x="0" y="0"/>
            <a:ext cx="8720100" cy="6499800"/>
          </a:xfrm>
          <a:prstGeom prst="rect">
            <a:avLst/>
          </a:prstGeom>
          <a:noFill/>
          <a:ln>
            <a:noFill/>
          </a:ln>
        </p:spPr>
        <p:txBody>
          <a:bodyPr spcFirstLastPara="1" wrap="square" lIns="91425" tIns="91425" rIns="91425" bIns="91425" anchor="t" anchorCtr="0">
            <a:noAutofit/>
          </a:bodyPr>
          <a:lstStyle/>
          <a:p>
            <a:pPr marL="0" lvl="0" indent="0" algn="l" rtl="0">
              <a:lnSpc>
                <a:spcPct val="135000"/>
              </a:lnSpc>
              <a:spcBef>
                <a:spcPts val="0"/>
              </a:spcBef>
              <a:spcAft>
                <a:spcPts val="0"/>
              </a:spcAft>
              <a:buNone/>
            </a:pPr>
            <a:r>
              <a:rPr lang="en-US" sz="2400" b="1">
                <a:solidFill>
                  <a:srgbClr val="333333"/>
                </a:solidFill>
                <a:highlight>
                  <a:srgbClr val="FFFFFF"/>
                </a:highlight>
                <a:latin typeface="Libre Baskerville"/>
                <a:ea typeface="Libre Baskerville"/>
                <a:cs typeface="Libre Baskerville"/>
                <a:sym typeface="Libre Baskerville"/>
              </a:rPr>
              <a:t>1994 – Integrated Automated Fingerprint Identification System (IAFIS) competition is held</a:t>
            </a:r>
            <a:endParaRPr sz="2400" b="1">
              <a:solidFill>
                <a:srgbClr val="333333"/>
              </a:solidFill>
              <a:highlight>
                <a:srgbClr val="FFFFFF"/>
              </a:highlight>
              <a:latin typeface="Libre Baskerville"/>
              <a:ea typeface="Libre Baskerville"/>
              <a:cs typeface="Libre Baskerville"/>
              <a:sym typeface="Libre Baskerville"/>
            </a:endParaRPr>
          </a:p>
          <a:p>
            <a:pPr marL="457200" lvl="0" indent="457200" algn="l" rtl="0">
              <a:lnSpc>
                <a:spcPct val="135000"/>
              </a:lnSpc>
              <a:spcBef>
                <a:spcPts val="0"/>
              </a:spcBef>
              <a:spcAft>
                <a:spcPts val="0"/>
              </a:spcAft>
              <a:buNone/>
            </a:pPr>
            <a:r>
              <a:rPr lang="en-US" sz="2400">
                <a:solidFill>
                  <a:srgbClr val="333333"/>
                </a:solidFill>
                <a:highlight>
                  <a:srgbClr val="FFFFFF"/>
                </a:highlight>
                <a:latin typeface="Libre Baskerville"/>
                <a:ea typeface="Libre Baskerville"/>
                <a:cs typeface="Libre Baskerville"/>
                <a:sym typeface="Libre Baskerville"/>
              </a:rPr>
              <a:t>The competition identified and investigated three major challenges: </a:t>
            </a:r>
            <a:endParaRPr sz="2400">
              <a:solidFill>
                <a:srgbClr val="333333"/>
              </a:solidFill>
              <a:highlight>
                <a:srgbClr val="FFFFFF"/>
              </a:highlight>
              <a:latin typeface="Libre Baskerville"/>
              <a:ea typeface="Libre Baskerville"/>
              <a:cs typeface="Libre Baskerville"/>
              <a:sym typeface="Libre Baskerville"/>
            </a:endParaRPr>
          </a:p>
          <a:p>
            <a:pPr marL="457200" lvl="0" indent="457200" algn="l" rtl="0">
              <a:lnSpc>
                <a:spcPct val="135000"/>
              </a:lnSpc>
              <a:spcBef>
                <a:spcPts val="0"/>
              </a:spcBef>
              <a:spcAft>
                <a:spcPts val="0"/>
              </a:spcAft>
              <a:buNone/>
            </a:pPr>
            <a:r>
              <a:rPr lang="en-US" sz="2400">
                <a:solidFill>
                  <a:srgbClr val="333333"/>
                </a:solidFill>
                <a:highlight>
                  <a:srgbClr val="FFFFFF"/>
                </a:highlight>
                <a:latin typeface="Libre Baskerville"/>
                <a:ea typeface="Libre Baskerville"/>
                <a:cs typeface="Libre Baskerville"/>
                <a:sym typeface="Libre Baskerville"/>
              </a:rPr>
              <a:t>(1) digital fingerprint acquisition</a:t>
            </a:r>
            <a:endParaRPr sz="2400">
              <a:solidFill>
                <a:srgbClr val="333333"/>
              </a:solidFill>
              <a:highlight>
                <a:srgbClr val="FFFFFF"/>
              </a:highlight>
              <a:latin typeface="Libre Baskerville"/>
              <a:ea typeface="Libre Baskerville"/>
              <a:cs typeface="Libre Baskerville"/>
              <a:sym typeface="Libre Baskerville"/>
            </a:endParaRPr>
          </a:p>
          <a:p>
            <a:pPr marL="457200" lvl="0" indent="457200" algn="l" rtl="0">
              <a:lnSpc>
                <a:spcPct val="135000"/>
              </a:lnSpc>
              <a:spcBef>
                <a:spcPts val="0"/>
              </a:spcBef>
              <a:spcAft>
                <a:spcPts val="0"/>
              </a:spcAft>
              <a:buNone/>
            </a:pPr>
            <a:r>
              <a:rPr lang="en-US" sz="2400">
                <a:solidFill>
                  <a:srgbClr val="333333"/>
                </a:solidFill>
                <a:highlight>
                  <a:srgbClr val="FFFFFF"/>
                </a:highlight>
                <a:latin typeface="Libre Baskerville"/>
                <a:ea typeface="Libre Baskerville"/>
                <a:cs typeface="Libre Baskerville"/>
                <a:sym typeface="Libre Baskerville"/>
              </a:rPr>
              <a:t>(2) local ridge characteristic extraction </a:t>
            </a:r>
            <a:endParaRPr sz="2400">
              <a:solidFill>
                <a:srgbClr val="333333"/>
              </a:solidFill>
              <a:highlight>
                <a:srgbClr val="FFFFFF"/>
              </a:highlight>
              <a:latin typeface="Libre Baskerville"/>
              <a:ea typeface="Libre Baskerville"/>
              <a:cs typeface="Libre Baskerville"/>
              <a:sym typeface="Libre Baskerville"/>
            </a:endParaRPr>
          </a:p>
          <a:p>
            <a:pPr marL="457200" lvl="0" indent="457200" algn="l" rtl="0">
              <a:lnSpc>
                <a:spcPct val="135000"/>
              </a:lnSpc>
              <a:spcBef>
                <a:spcPts val="0"/>
              </a:spcBef>
              <a:spcAft>
                <a:spcPts val="0"/>
              </a:spcAft>
              <a:buNone/>
            </a:pPr>
            <a:r>
              <a:rPr lang="en-US" sz="2400">
                <a:solidFill>
                  <a:srgbClr val="333333"/>
                </a:solidFill>
                <a:highlight>
                  <a:srgbClr val="FFFFFF"/>
                </a:highlight>
                <a:latin typeface="Libre Baskerville"/>
                <a:ea typeface="Libre Baskerville"/>
                <a:cs typeface="Libre Baskerville"/>
                <a:sym typeface="Libre Baskerville"/>
              </a:rPr>
              <a:t>(3) ridge characteristic pattern matching. Lockheed Martin was selected to build the FBI’s IAFIS.</a:t>
            </a:r>
            <a:endParaRPr sz="2400">
              <a:solidFill>
                <a:srgbClr val="333333"/>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85"/>
          <p:cNvSpPr txBox="1"/>
          <p:nvPr/>
        </p:nvSpPr>
        <p:spPr>
          <a:xfrm>
            <a:off x="304400" y="125350"/>
            <a:ext cx="8684400" cy="63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300" b="1">
                <a:latin typeface="Algerian"/>
                <a:ea typeface="Algerian"/>
                <a:cs typeface="Algerian"/>
                <a:sym typeface="Algerian"/>
              </a:rPr>
              <a:t>Manual matching of fingerprints</a:t>
            </a:r>
            <a:endParaRPr sz="3300" b="1">
              <a:latin typeface="Algerian"/>
              <a:ea typeface="Algerian"/>
              <a:cs typeface="Algerian"/>
              <a:sym typeface="Algerian"/>
            </a:endParaRPr>
          </a:p>
          <a:p>
            <a:pPr marL="0" lvl="0" indent="0" algn="l" rtl="0">
              <a:spcBef>
                <a:spcPts val="0"/>
              </a:spcBef>
              <a:spcAft>
                <a:spcPts val="0"/>
              </a:spcAft>
              <a:buNone/>
            </a:pPr>
            <a:endParaRPr sz="2800">
              <a:latin typeface="Libre Baskerville"/>
              <a:ea typeface="Libre Baskerville"/>
              <a:cs typeface="Libre Baskerville"/>
              <a:sym typeface="Libre Baskerville"/>
            </a:endParaRPr>
          </a:p>
          <a:p>
            <a:pPr marL="0" lvl="0" indent="0" algn="l" rtl="0">
              <a:spcBef>
                <a:spcPts val="0"/>
              </a:spcBef>
              <a:spcAft>
                <a:spcPts val="0"/>
              </a:spcAft>
              <a:buNone/>
            </a:pPr>
            <a:r>
              <a:rPr lang="en-US" sz="2800" b="1">
                <a:latin typeface="Libre Baskerville"/>
                <a:ea typeface="Libre Baskerville"/>
                <a:cs typeface="Libre Baskerville"/>
                <a:sym typeface="Libre Baskerville"/>
              </a:rPr>
              <a:t>3 levels :</a:t>
            </a:r>
            <a:endParaRPr sz="2800" b="1">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r>
              <a:rPr lang="en-US" sz="2800">
                <a:latin typeface="Libre Baskerville"/>
                <a:ea typeface="Libre Baskerville"/>
                <a:cs typeface="Libre Baskerville"/>
                <a:sym typeface="Libre Baskerville"/>
              </a:rPr>
              <a:t>	Level 1/ Galton level- Overall appearance -Pattern / ridge flow-loop/whrol/arch</a:t>
            </a:r>
            <a:endParaRPr sz="2800">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r>
              <a:rPr lang="en-US" sz="2800">
                <a:latin typeface="Libre Baskerville"/>
                <a:ea typeface="Libre Baskerville"/>
                <a:cs typeface="Libre Baskerville"/>
                <a:sym typeface="Libre Baskerville"/>
              </a:rPr>
              <a:t>	Level 2  - Friction ridge detail and path-Uniquenes/ individuality</a:t>
            </a:r>
            <a:endParaRPr sz="2800">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r>
              <a:rPr lang="en-US" sz="2800">
                <a:latin typeface="Libre Baskerville"/>
                <a:ea typeface="Libre Baskerville"/>
                <a:cs typeface="Libre Baskerville"/>
                <a:sym typeface="Libre Baskerville"/>
              </a:rPr>
              <a:t>          x and y locations overlaid on the fingerprint and theta 𝛳</a:t>
            </a:r>
            <a:endParaRPr sz="2800">
              <a:latin typeface="Libre Baskerville"/>
              <a:ea typeface="Libre Baskerville"/>
              <a:cs typeface="Libre Baskerville"/>
              <a:sym typeface="Libre Baskerville"/>
            </a:endParaRPr>
          </a:p>
          <a:p>
            <a:pPr marL="0" lvl="0" indent="0" algn="l" rtl="0">
              <a:lnSpc>
                <a:spcPct val="150000"/>
              </a:lnSpc>
              <a:spcBef>
                <a:spcPts val="0"/>
              </a:spcBef>
              <a:spcAft>
                <a:spcPts val="0"/>
              </a:spcAft>
              <a:buNone/>
            </a:pPr>
            <a:r>
              <a:rPr lang="en-US" sz="2800">
                <a:latin typeface="Libre Baskerville"/>
                <a:ea typeface="Libre Baskerville"/>
                <a:cs typeface="Libre Baskerville"/>
                <a:sym typeface="Libre Baskerville"/>
              </a:rPr>
              <a:t>	Level 3 - ridge dimensional attributes-  edge shape , width ,location of pores</a:t>
            </a:r>
            <a:endParaRPr sz="2800">
              <a:latin typeface="Libre Baskerville"/>
              <a:ea typeface="Libre Baskerville"/>
              <a:cs typeface="Libre Baskerville"/>
              <a:sym typeface="Libre Baskerville"/>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86"/>
          <p:cNvSpPr txBox="1"/>
          <p:nvPr/>
        </p:nvSpPr>
        <p:spPr>
          <a:xfrm>
            <a:off x="319375" y="295500"/>
            <a:ext cx="8580000" cy="6562500"/>
          </a:xfrm>
          <a:prstGeom prst="rect">
            <a:avLst/>
          </a:prstGeom>
          <a:noFill/>
          <a:ln>
            <a:noFill/>
          </a:ln>
        </p:spPr>
        <p:txBody>
          <a:bodyPr spcFirstLastPara="1" wrap="square" lIns="91425" tIns="91425" rIns="91425" bIns="91425" anchor="t" anchorCtr="0">
            <a:noAutofit/>
          </a:bodyPr>
          <a:lstStyle/>
          <a:p>
            <a:pPr marL="457200" lvl="0" indent="-412750" algn="just" rtl="0">
              <a:lnSpc>
                <a:spcPct val="150000"/>
              </a:lnSpc>
              <a:spcBef>
                <a:spcPts val="0"/>
              </a:spcBef>
              <a:spcAft>
                <a:spcPts val="0"/>
              </a:spcAft>
              <a:buSzPts val="2900"/>
              <a:buFont typeface="Libre Baskerville"/>
              <a:buChar char="❖"/>
            </a:pPr>
            <a:r>
              <a:rPr lang="en-US" sz="2900">
                <a:latin typeface="Libre Baskerville"/>
                <a:ea typeface="Libre Baskerville"/>
                <a:cs typeface="Libre Baskerville"/>
                <a:sym typeface="Libre Baskerville"/>
              </a:rPr>
              <a:t>If level1 have same data then level 2 minutiae points and relationships are examined to match the two impressions are from the same finger of same individual</a:t>
            </a:r>
            <a:endParaRPr sz="2900">
              <a:latin typeface="Libre Baskerville"/>
              <a:ea typeface="Libre Baskerville"/>
              <a:cs typeface="Libre Baskerville"/>
              <a:sym typeface="Libre Baskerville"/>
            </a:endParaRPr>
          </a:p>
          <a:p>
            <a:pPr marL="457200" lvl="0" indent="-412750" algn="just" rtl="0">
              <a:lnSpc>
                <a:spcPct val="150000"/>
              </a:lnSpc>
              <a:spcBef>
                <a:spcPts val="0"/>
              </a:spcBef>
              <a:spcAft>
                <a:spcPts val="0"/>
              </a:spcAft>
              <a:buSzPts val="2900"/>
              <a:buFont typeface="Libre Baskerville"/>
              <a:buChar char="❖"/>
            </a:pPr>
            <a:r>
              <a:rPr lang="en-US" sz="2900">
                <a:latin typeface="Libre Baskerville"/>
                <a:ea typeface="Libre Baskerville"/>
                <a:cs typeface="Libre Baskerville"/>
                <a:sym typeface="Libre Baskerville"/>
              </a:rPr>
              <a:t>Each time a fingerprint image is captured, results are different (over/undreinking/dirt/oils/moisture/orientation)</a:t>
            </a:r>
            <a:endParaRPr sz="2900">
              <a:latin typeface="Libre Baskerville"/>
              <a:ea typeface="Libre Baskerville"/>
              <a:cs typeface="Libre Baskerville"/>
              <a:sym typeface="Libre Baskerville"/>
            </a:endParaRPr>
          </a:p>
          <a:p>
            <a:pPr marL="457200" lvl="0" indent="-412750" algn="just" rtl="0">
              <a:lnSpc>
                <a:spcPct val="150000"/>
              </a:lnSpc>
              <a:spcBef>
                <a:spcPts val="0"/>
              </a:spcBef>
              <a:spcAft>
                <a:spcPts val="0"/>
              </a:spcAft>
              <a:buSzPts val="2900"/>
              <a:buFont typeface="Libre Baskerville"/>
              <a:buChar char="❖"/>
            </a:pPr>
            <a:r>
              <a:rPr lang="en-US" sz="2900">
                <a:latin typeface="Libre Baskerville"/>
                <a:ea typeface="Libre Baskerville"/>
                <a:cs typeface="Libre Baskerville"/>
                <a:sym typeface="Libre Baskerville"/>
              </a:rPr>
              <a:t>Change the x and y location of minutiae</a:t>
            </a:r>
            <a:endParaRPr sz="2900">
              <a:latin typeface="Libre Baskerville"/>
              <a:ea typeface="Libre Baskerville"/>
              <a:cs typeface="Libre Baskerville"/>
              <a:sym typeface="Libre Baskerville"/>
            </a:endParaRPr>
          </a:p>
          <a:p>
            <a:pPr marL="0" lvl="0" indent="0" algn="just" rtl="0">
              <a:spcBef>
                <a:spcPts val="0"/>
              </a:spcBef>
              <a:spcAft>
                <a:spcPts val="0"/>
              </a:spcAft>
              <a:buNone/>
            </a:pPr>
            <a:endParaRPr sz="3000">
              <a:latin typeface="Libre Baskerville"/>
              <a:ea typeface="Libre Baskerville"/>
              <a:cs typeface="Libre Baskerville"/>
              <a:sym typeface="Libre Baskerville"/>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87"/>
          <p:cNvPicPr preferRelativeResize="0"/>
          <p:nvPr/>
        </p:nvPicPr>
        <p:blipFill>
          <a:blip r:embed="rId3">
            <a:alphaModFix/>
          </a:blip>
          <a:stretch>
            <a:fillRect/>
          </a:stretch>
        </p:blipFill>
        <p:spPr>
          <a:xfrm>
            <a:off x="152400" y="170300"/>
            <a:ext cx="8585724" cy="62937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88"/>
          <p:cNvSpPr txBox="1"/>
          <p:nvPr/>
        </p:nvSpPr>
        <p:spPr>
          <a:xfrm>
            <a:off x="41700" y="-71625"/>
            <a:ext cx="9060600" cy="67146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1100"/>
              </a:spcBef>
              <a:spcAft>
                <a:spcPts val="0"/>
              </a:spcAft>
              <a:buNone/>
            </a:pPr>
            <a:r>
              <a:rPr lang="en-US" sz="3250" b="1">
                <a:solidFill>
                  <a:schemeClr val="dk1"/>
                </a:solidFill>
                <a:highlight>
                  <a:srgbClr val="FCFCFC"/>
                </a:highlight>
                <a:latin typeface="Algerian"/>
                <a:ea typeface="Algerian"/>
                <a:cs typeface="Algerian"/>
                <a:sym typeface="Algerian"/>
              </a:rPr>
              <a:t>OPTICAL FINGERPRINT SCANNER</a:t>
            </a:r>
            <a:endParaRPr sz="3250" b="1">
              <a:solidFill>
                <a:schemeClr val="dk1"/>
              </a:solidFill>
              <a:highlight>
                <a:srgbClr val="FCFCFC"/>
              </a:highlight>
              <a:latin typeface="Algerian"/>
              <a:ea typeface="Algerian"/>
              <a:cs typeface="Algerian"/>
              <a:sym typeface="Algerian"/>
            </a:endParaRPr>
          </a:p>
          <a:p>
            <a:pPr marL="914400" lvl="0" indent="-396875" algn="l" rtl="0">
              <a:lnSpc>
                <a:spcPct val="150000"/>
              </a:lnSpc>
              <a:spcBef>
                <a:spcPts val="1100"/>
              </a:spcBef>
              <a:spcAft>
                <a:spcPts val="0"/>
              </a:spcAft>
              <a:buClr>
                <a:schemeClr val="dk1"/>
              </a:buClr>
              <a:buSzPts val="2650"/>
              <a:buFont typeface="Libre Baskerville"/>
              <a:buChar char="❖"/>
            </a:pPr>
            <a:r>
              <a:rPr lang="en-US" sz="2650">
                <a:solidFill>
                  <a:schemeClr val="dk1"/>
                </a:solidFill>
                <a:highlight>
                  <a:srgbClr val="FCFCFC"/>
                </a:highlight>
                <a:latin typeface="Libre Baskerville"/>
                <a:ea typeface="Libre Baskerville"/>
                <a:cs typeface="Libre Baskerville"/>
                <a:sym typeface="Libre Baskerville"/>
              </a:rPr>
              <a:t>The technology works by capturing a two-dimensional optical image of the fingerprint and analyzing ridges and valleys.</a:t>
            </a:r>
            <a:endParaRPr sz="2650">
              <a:solidFill>
                <a:schemeClr val="dk1"/>
              </a:solidFill>
              <a:highlight>
                <a:srgbClr val="FCFCFC"/>
              </a:highlight>
              <a:latin typeface="Libre Baskerville"/>
              <a:ea typeface="Libre Baskerville"/>
              <a:cs typeface="Libre Baskerville"/>
              <a:sym typeface="Libre Baskerville"/>
            </a:endParaRPr>
          </a:p>
          <a:p>
            <a:pPr marL="914400" lvl="0" indent="-396875" algn="l" rtl="0">
              <a:lnSpc>
                <a:spcPct val="150000"/>
              </a:lnSpc>
              <a:spcBef>
                <a:spcPts val="0"/>
              </a:spcBef>
              <a:spcAft>
                <a:spcPts val="0"/>
              </a:spcAft>
              <a:buClr>
                <a:schemeClr val="dk1"/>
              </a:buClr>
              <a:buSzPts val="2650"/>
              <a:buFont typeface="Libre Baskerville"/>
              <a:buChar char="❖"/>
            </a:pPr>
            <a:r>
              <a:rPr lang="en-US" sz="2650">
                <a:solidFill>
                  <a:schemeClr val="dk1"/>
                </a:solidFill>
                <a:highlight>
                  <a:srgbClr val="FCFCFC"/>
                </a:highlight>
                <a:latin typeface="Libre Baskerville"/>
                <a:ea typeface="Libre Baskerville"/>
                <a:cs typeface="Libre Baskerville"/>
                <a:sym typeface="Libre Baskerville"/>
              </a:rPr>
              <a:t>Central to optical scanning technology is a light sensor system called a charge coupled device .</a:t>
            </a:r>
            <a:endParaRPr sz="2750">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p:nvPr/>
        </p:nvSpPr>
        <p:spPr>
          <a:xfrm>
            <a:off x="533400" y="457200"/>
            <a:ext cx="7848600" cy="56323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Biometric Surveillance System</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a:t>
            </a: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CCTV based surveillance</a:t>
            </a:r>
            <a:endParaRPr sz="36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600" b="1">
                <a:solidFill>
                  <a:schemeClr val="dk1"/>
                </a:solidFill>
                <a:latin typeface="Calibri"/>
                <a:ea typeface="Calibri"/>
                <a:cs typeface="Calibri"/>
                <a:sym typeface="Calibri"/>
              </a:rPr>
              <a:t>Facial recognition</a:t>
            </a:r>
            <a:endParaRPr/>
          </a:p>
          <a:p>
            <a:pPr marL="571500" marR="0" lvl="0" indent="-571500" algn="l" rtl="0">
              <a:spcBef>
                <a:spcPts val="0"/>
              </a:spcBef>
              <a:spcAft>
                <a:spcPts val="0"/>
              </a:spcAft>
              <a:buClr>
                <a:schemeClr val="dk1"/>
              </a:buClr>
              <a:buSzPts val="3600"/>
              <a:buFont typeface="Noto Sans Symbols"/>
              <a:buChar char="▪"/>
            </a:pPr>
            <a:r>
              <a:rPr lang="en-US" sz="3600">
                <a:solidFill>
                  <a:schemeClr val="dk1"/>
                </a:solidFill>
                <a:latin typeface="Calibri"/>
                <a:ea typeface="Calibri"/>
                <a:cs typeface="Calibri"/>
                <a:sym typeface="Calibri"/>
              </a:rPr>
              <a:t>Recognizes individual from a distance</a:t>
            </a:r>
            <a:endParaRPr/>
          </a:p>
          <a:p>
            <a:pPr marL="571500" marR="0" lvl="0" indent="-571500" algn="l" rtl="0">
              <a:spcBef>
                <a:spcPts val="0"/>
              </a:spcBef>
              <a:spcAft>
                <a:spcPts val="0"/>
              </a:spcAft>
              <a:buClr>
                <a:schemeClr val="dk1"/>
              </a:buClr>
              <a:buSzPts val="3600"/>
              <a:buFont typeface="Noto Sans Symbols"/>
              <a:buChar char="▪"/>
            </a:pPr>
            <a:r>
              <a:rPr lang="en-US" sz="3600">
                <a:solidFill>
                  <a:schemeClr val="dk1"/>
                </a:solidFill>
                <a:latin typeface="Calibri"/>
                <a:ea typeface="Calibri"/>
                <a:cs typeface="Calibri"/>
                <a:sym typeface="Calibri"/>
              </a:rPr>
              <a:t>high resolution surveillance cameras</a:t>
            </a:r>
            <a:endParaRPr/>
          </a:p>
          <a:p>
            <a:pPr marL="571500" marR="0" lvl="0" indent="-571500" algn="l" rtl="0">
              <a:spcBef>
                <a:spcPts val="0"/>
              </a:spcBef>
              <a:spcAft>
                <a:spcPts val="0"/>
              </a:spcAft>
              <a:buClr>
                <a:schemeClr val="dk1"/>
              </a:buClr>
              <a:buSzPts val="3600"/>
              <a:buFont typeface="Noto Sans Symbols"/>
              <a:buChar char="▪"/>
            </a:pPr>
            <a:r>
              <a:rPr lang="en-US" sz="3600">
                <a:solidFill>
                  <a:schemeClr val="dk1"/>
                </a:solidFill>
                <a:latin typeface="Calibri"/>
                <a:ea typeface="Calibri"/>
                <a:cs typeface="Calibri"/>
                <a:sym typeface="Calibri"/>
              </a:rPr>
              <a:t>Extracts facial features from imperfectly captured images</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a:t>
            </a:r>
            <a:r>
              <a:rPr lang="en-US" sz="3600" b="1">
                <a:solidFill>
                  <a:schemeClr val="dk1"/>
                </a:solidFill>
                <a:latin typeface="Calibri"/>
                <a:ea typeface="Calibri"/>
                <a:cs typeface="Calibri"/>
                <a:sym typeface="Calibri"/>
              </a:rPr>
              <a:t>Gait recognition</a:t>
            </a:r>
            <a:endParaRPr/>
          </a:p>
          <a:p>
            <a:pPr marL="571500" marR="0" lvl="0" indent="-571500" algn="l" rtl="0">
              <a:spcBef>
                <a:spcPts val="0"/>
              </a:spcBef>
              <a:spcAft>
                <a:spcPts val="0"/>
              </a:spcAft>
              <a:buClr>
                <a:schemeClr val="dk1"/>
              </a:buClr>
              <a:buSzPts val="3600"/>
              <a:buFont typeface="Noto Sans Symbols"/>
              <a:buChar char="▪"/>
            </a:pPr>
            <a:r>
              <a:rPr lang="en-US" sz="3600">
                <a:solidFill>
                  <a:schemeClr val="dk1"/>
                </a:solidFill>
                <a:latin typeface="Calibri"/>
                <a:ea typeface="Calibri"/>
                <a:cs typeface="Calibri"/>
                <a:sym typeface="Calibri"/>
              </a:rPr>
              <a:t> Manner of walking</a:t>
            </a:r>
            <a:endParaRPr sz="3600" b="1">
              <a:solidFill>
                <a:schemeClr val="dk1"/>
              </a:solidFill>
              <a:latin typeface="Calibri"/>
              <a:ea typeface="Calibri"/>
              <a:cs typeface="Calibri"/>
              <a:sym typeface="Calibri"/>
            </a:endParaRPr>
          </a:p>
          <a:p>
            <a:pPr marL="0" marR="0" lvl="0" indent="0" algn="l" rtl="0">
              <a:spcBef>
                <a:spcPts val="0"/>
              </a:spcBef>
              <a:spcAft>
                <a:spcPts val="0"/>
              </a:spcAft>
              <a:buNone/>
            </a:pPr>
            <a:endParaRPr sz="3600" b="1">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89"/>
          <p:cNvSpPr txBox="1"/>
          <p:nvPr/>
        </p:nvSpPr>
        <p:spPr>
          <a:xfrm>
            <a:off x="232775" y="322300"/>
            <a:ext cx="8773800" cy="5873100"/>
          </a:xfrm>
          <a:prstGeom prst="rect">
            <a:avLst/>
          </a:prstGeom>
          <a:noFill/>
          <a:ln>
            <a:noFill/>
          </a:ln>
        </p:spPr>
        <p:txBody>
          <a:bodyPr spcFirstLastPara="1" wrap="square" lIns="91425" tIns="91425" rIns="91425" bIns="91425" anchor="t" anchorCtr="0">
            <a:noAutofit/>
          </a:bodyPr>
          <a:lstStyle/>
          <a:p>
            <a:pPr marL="457200" lvl="0" indent="-371475" algn="just" rtl="0">
              <a:lnSpc>
                <a:spcPct val="150000"/>
              </a:lnSpc>
              <a:spcBef>
                <a:spcPts val="1100"/>
              </a:spcBef>
              <a:spcAft>
                <a:spcPts val="0"/>
              </a:spcAft>
              <a:buClr>
                <a:schemeClr val="dk1"/>
              </a:buClr>
              <a:buSzPts val="2250"/>
              <a:buFont typeface="Libre Baskerville"/>
              <a:buChar char="❖"/>
            </a:pPr>
            <a:r>
              <a:rPr lang="en-US" sz="2250">
                <a:solidFill>
                  <a:schemeClr val="dk1"/>
                </a:solidFill>
                <a:highlight>
                  <a:srgbClr val="FCFCFC"/>
                </a:highlight>
                <a:latin typeface="Libre Baskerville"/>
                <a:ea typeface="Libre Baskerville"/>
                <a:cs typeface="Libre Baskerville"/>
                <a:sym typeface="Libre Baskerville"/>
              </a:rPr>
              <a:t>The CCD essentially captures an image of the finger with the help of LEDs to illuminate the surface of the finger</a:t>
            </a:r>
            <a:endParaRPr sz="2250">
              <a:solidFill>
                <a:schemeClr val="dk1"/>
              </a:solidFill>
              <a:highlight>
                <a:srgbClr val="FCFCFC"/>
              </a:highlight>
              <a:latin typeface="Libre Baskerville"/>
              <a:ea typeface="Libre Baskerville"/>
              <a:cs typeface="Libre Baskerville"/>
              <a:sym typeface="Libre Baskerville"/>
            </a:endParaRPr>
          </a:p>
          <a:p>
            <a:pPr marL="914400" lvl="0" indent="0" algn="just" rtl="0">
              <a:lnSpc>
                <a:spcPct val="150000"/>
              </a:lnSpc>
              <a:spcBef>
                <a:spcPts val="1100"/>
              </a:spcBef>
              <a:spcAft>
                <a:spcPts val="0"/>
              </a:spcAft>
              <a:buNone/>
            </a:pPr>
            <a:endParaRPr sz="2250">
              <a:solidFill>
                <a:schemeClr val="dk1"/>
              </a:solidFill>
              <a:highlight>
                <a:srgbClr val="FFFFFF"/>
              </a:highlight>
              <a:latin typeface="Libre Baskerville"/>
              <a:ea typeface="Libre Baskerville"/>
              <a:cs typeface="Libre Baskerville"/>
              <a:sym typeface="Libre Baskerville"/>
            </a:endParaRPr>
          </a:p>
          <a:p>
            <a:pPr marL="457200" lvl="0" indent="-371475" algn="just" rtl="0">
              <a:lnSpc>
                <a:spcPct val="150000"/>
              </a:lnSpc>
              <a:spcBef>
                <a:spcPts val="1100"/>
              </a:spcBef>
              <a:spcAft>
                <a:spcPts val="0"/>
              </a:spcAft>
              <a:buClr>
                <a:schemeClr val="dk1"/>
              </a:buClr>
              <a:buSzPts val="2250"/>
              <a:buFont typeface="Libre Baskerville"/>
              <a:buChar char="❖"/>
            </a:pPr>
            <a:r>
              <a:rPr lang="en-US" sz="2250">
                <a:solidFill>
                  <a:schemeClr val="dk1"/>
                </a:solidFill>
                <a:highlight>
                  <a:srgbClr val="FFFFFF"/>
                </a:highlight>
                <a:latin typeface="Libre Baskerville"/>
                <a:ea typeface="Libre Baskerville"/>
                <a:cs typeface="Libre Baskerville"/>
                <a:sym typeface="Libre Baskerville"/>
              </a:rPr>
              <a:t>CCD sensors are complex electronic components that consist of multiple arrays of light sensitive semiconductor elements. Each element represents a photo detector, a pixel that converts incoming photons into electrons.</a:t>
            </a:r>
            <a:endParaRPr sz="2350">
              <a:solidFill>
                <a:schemeClr val="dk1"/>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90"/>
          <p:cNvPicPr preferRelativeResize="0"/>
          <p:nvPr/>
        </p:nvPicPr>
        <p:blipFill>
          <a:blip r:embed="rId3">
            <a:alphaModFix/>
          </a:blip>
          <a:stretch>
            <a:fillRect/>
          </a:stretch>
        </p:blipFill>
        <p:spPr>
          <a:xfrm>
            <a:off x="-322300" y="-308800"/>
            <a:ext cx="9627450" cy="74550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91"/>
          <p:cNvPicPr preferRelativeResize="0"/>
          <p:nvPr/>
        </p:nvPicPr>
        <p:blipFill>
          <a:blip r:embed="rId3">
            <a:alphaModFix/>
          </a:blip>
          <a:stretch>
            <a:fillRect/>
          </a:stretch>
        </p:blipFill>
        <p:spPr>
          <a:xfrm>
            <a:off x="152400" y="152400"/>
            <a:ext cx="9144000" cy="664368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92"/>
          <p:cNvSpPr txBox="1"/>
          <p:nvPr/>
        </p:nvSpPr>
        <p:spPr>
          <a:xfrm>
            <a:off x="0" y="0"/>
            <a:ext cx="9024600" cy="6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50" b="1">
                <a:solidFill>
                  <a:schemeClr val="dk1"/>
                </a:solidFill>
                <a:highlight>
                  <a:srgbClr val="FFFFFF"/>
                </a:highlight>
                <a:latin typeface="Algerian"/>
                <a:ea typeface="Algerian"/>
                <a:cs typeface="Algerian"/>
                <a:sym typeface="Algerian"/>
              </a:rPr>
              <a:t>CAPACITIVE FINGERPRINT SCANNER</a:t>
            </a:r>
            <a:endParaRPr sz="3250" b="1">
              <a:solidFill>
                <a:schemeClr val="dk1"/>
              </a:solidFill>
              <a:highlight>
                <a:srgbClr val="FFFFFF"/>
              </a:highlight>
              <a:latin typeface="Algerian"/>
              <a:ea typeface="Algerian"/>
              <a:cs typeface="Algerian"/>
              <a:sym typeface="Algerian"/>
            </a:endParaRPr>
          </a:p>
          <a:p>
            <a:pPr marL="457200" lvl="0" indent="-415925" algn="l" rtl="0">
              <a:lnSpc>
                <a:spcPct val="115000"/>
              </a:lnSpc>
              <a:spcBef>
                <a:spcPts val="0"/>
              </a:spcBef>
              <a:spcAft>
                <a:spcPts val="0"/>
              </a:spcAft>
              <a:buClr>
                <a:schemeClr val="dk1"/>
              </a:buClr>
              <a:buSzPts val="2950"/>
              <a:buFont typeface="Libre Baskerville"/>
              <a:buChar char="❖"/>
            </a:pPr>
            <a:r>
              <a:rPr lang="en-US" sz="2050">
                <a:solidFill>
                  <a:schemeClr val="dk1"/>
                </a:solidFill>
                <a:highlight>
                  <a:srgbClr val="FFFFFF"/>
                </a:highlight>
                <a:latin typeface="Libre Baskerville"/>
                <a:ea typeface="Libre Baskerville"/>
                <a:cs typeface="Libre Baskerville"/>
                <a:sym typeface="Libre Baskerville"/>
              </a:rPr>
              <a:t>Found on phones</a:t>
            </a:r>
            <a:endParaRPr sz="2050">
              <a:solidFill>
                <a:schemeClr val="dk1"/>
              </a:solidFill>
              <a:highlight>
                <a:srgbClr val="FFFFFF"/>
              </a:highlight>
              <a:latin typeface="Libre Baskerville"/>
              <a:ea typeface="Libre Baskerville"/>
              <a:cs typeface="Libre Baskerville"/>
              <a:sym typeface="Libre Baskerville"/>
            </a:endParaRPr>
          </a:p>
          <a:p>
            <a:pPr marL="457200" lvl="0" indent="-415925" algn="l" rtl="0">
              <a:lnSpc>
                <a:spcPct val="115000"/>
              </a:lnSpc>
              <a:spcBef>
                <a:spcPts val="0"/>
              </a:spcBef>
              <a:spcAft>
                <a:spcPts val="0"/>
              </a:spcAft>
              <a:buClr>
                <a:schemeClr val="dk1"/>
              </a:buClr>
              <a:buSzPts val="2950"/>
              <a:buFont typeface="Libre Baskerville"/>
              <a:buChar char="❖"/>
            </a:pPr>
            <a:r>
              <a:rPr lang="en-US" sz="2050">
                <a:solidFill>
                  <a:schemeClr val="dk1"/>
                </a:solidFill>
                <a:highlight>
                  <a:srgbClr val="FFFFFF"/>
                </a:highlight>
                <a:latin typeface="Libre Baskerville"/>
                <a:ea typeface="Libre Baskerville"/>
                <a:cs typeface="Libre Baskerville"/>
                <a:sym typeface="Libre Baskerville"/>
              </a:rPr>
              <a:t>It measures your finger by using human conductivity, creating an electrostatic field, and creating a digital image based on the electrostatic field</a:t>
            </a:r>
            <a:endParaRPr sz="2050">
              <a:solidFill>
                <a:schemeClr val="dk1"/>
              </a:solidFill>
              <a:highlight>
                <a:srgbClr val="FFFFFF"/>
              </a:highlight>
              <a:latin typeface="Libre Baskerville"/>
              <a:ea typeface="Libre Baskerville"/>
              <a:cs typeface="Libre Baskerville"/>
              <a:sym typeface="Libre Baskerville"/>
            </a:endParaRPr>
          </a:p>
          <a:p>
            <a:pPr marL="457200" lvl="0" indent="-425450" algn="l" rtl="0">
              <a:lnSpc>
                <a:spcPct val="115000"/>
              </a:lnSpc>
              <a:spcBef>
                <a:spcPts val="0"/>
              </a:spcBef>
              <a:spcAft>
                <a:spcPts val="0"/>
              </a:spcAft>
              <a:buClr>
                <a:schemeClr val="dk1"/>
              </a:buClr>
              <a:buSzPts val="3100"/>
              <a:buChar char="❖"/>
            </a:pPr>
            <a:r>
              <a:rPr lang="en-US" sz="1050">
                <a:solidFill>
                  <a:schemeClr val="dk1"/>
                </a:solidFill>
                <a:highlight>
                  <a:srgbClr val="FFFFFF"/>
                </a:highlight>
              </a:rPr>
              <a:t> </a:t>
            </a:r>
            <a:r>
              <a:rPr lang="en-US" sz="2050">
                <a:solidFill>
                  <a:schemeClr val="dk1"/>
                </a:solidFill>
                <a:highlight>
                  <a:srgbClr val="FFFFFF"/>
                </a:highlight>
                <a:latin typeface="Libre Baskerville"/>
                <a:ea typeface="Libre Baskerville"/>
                <a:cs typeface="Libre Baskerville"/>
                <a:sym typeface="Libre Baskerville"/>
              </a:rPr>
              <a:t>uses tiny capacitor array circuits that track the detail of a fingerprint.</a:t>
            </a:r>
            <a:endParaRPr sz="2050">
              <a:solidFill>
                <a:schemeClr val="dk1"/>
              </a:solidFill>
              <a:highlight>
                <a:srgbClr val="FFFFFF"/>
              </a:highlight>
              <a:latin typeface="Libre Baskerville"/>
              <a:ea typeface="Libre Baskerville"/>
              <a:cs typeface="Libre Baskerville"/>
              <a:sym typeface="Libre Baskerville"/>
            </a:endParaRPr>
          </a:p>
          <a:p>
            <a:pPr marL="457200" lvl="0" indent="-425450" algn="l" rtl="0">
              <a:lnSpc>
                <a:spcPct val="115000"/>
              </a:lnSpc>
              <a:spcBef>
                <a:spcPts val="0"/>
              </a:spcBef>
              <a:spcAft>
                <a:spcPts val="0"/>
              </a:spcAft>
              <a:buClr>
                <a:schemeClr val="dk1"/>
              </a:buClr>
              <a:buSzPts val="3100"/>
              <a:buChar char="❖"/>
            </a:pPr>
            <a:r>
              <a:rPr lang="en-US" sz="2050">
                <a:solidFill>
                  <a:schemeClr val="dk1"/>
                </a:solidFill>
                <a:highlight>
                  <a:srgbClr val="FFFFFF"/>
                </a:highlight>
                <a:latin typeface="Libre Baskerville"/>
                <a:ea typeface="Libre Baskerville"/>
                <a:cs typeface="Libre Baskerville"/>
                <a:sym typeface="Libre Baskerville"/>
              </a:rPr>
              <a:t> It uses the ridges of your fingerprint that is placed over the conductive plates which changes the charge stored in the capacitor, while the valleys (air gaps) leave the charge on the capacitor unchanged.</a:t>
            </a:r>
            <a:endParaRPr sz="2050">
              <a:solidFill>
                <a:schemeClr val="dk1"/>
              </a:solidFill>
              <a:highlight>
                <a:srgbClr val="FFFFFF"/>
              </a:highlight>
              <a:latin typeface="Libre Baskerville"/>
              <a:ea typeface="Libre Baskerville"/>
              <a:cs typeface="Libre Baskerville"/>
              <a:sym typeface="Libre Baskerville"/>
            </a:endParaRPr>
          </a:p>
          <a:p>
            <a:pPr marL="457200" lvl="0" indent="-425450" algn="l" rtl="0">
              <a:lnSpc>
                <a:spcPct val="115000"/>
              </a:lnSpc>
              <a:spcBef>
                <a:spcPts val="0"/>
              </a:spcBef>
              <a:spcAft>
                <a:spcPts val="0"/>
              </a:spcAft>
              <a:buClr>
                <a:schemeClr val="dk1"/>
              </a:buClr>
              <a:buSzPts val="3100"/>
              <a:buChar char="❖"/>
            </a:pPr>
            <a:r>
              <a:rPr lang="en-US" sz="2050">
                <a:solidFill>
                  <a:schemeClr val="dk1"/>
                </a:solidFill>
                <a:highlight>
                  <a:srgbClr val="FFFFFF"/>
                </a:highlight>
                <a:latin typeface="Libre Baskerville"/>
                <a:ea typeface="Libre Baskerville"/>
                <a:cs typeface="Libre Baskerville"/>
                <a:sym typeface="Libre Baskerville"/>
              </a:rPr>
              <a:t> An operational amplifier integrator circuit tracks these changes that can then be recorded by an analog-to-digital converter, where this digital data can be analyzed.</a:t>
            </a:r>
            <a:endParaRPr sz="3050">
              <a:solidFill>
                <a:schemeClr val="dk1"/>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93"/>
          <p:cNvPicPr preferRelativeResize="0"/>
          <p:nvPr/>
        </p:nvPicPr>
        <p:blipFill>
          <a:blip r:embed="rId3">
            <a:alphaModFix/>
          </a:blip>
          <a:stretch>
            <a:fillRect/>
          </a:stretch>
        </p:blipFill>
        <p:spPr>
          <a:xfrm>
            <a:off x="100525" y="152400"/>
            <a:ext cx="8941999" cy="64549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94"/>
          <p:cNvSpPr txBox="1"/>
          <p:nvPr/>
        </p:nvSpPr>
        <p:spPr>
          <a:xfrm>
            <a:off x="0" y="0"/>
            <a:ext cx="9144000" cy="7055100"/>
          </a:xfrm>
          <a:prstGeom prst="rect">
            <a:avLst/>
          </a:prstGeom>
          <a:noFill/>
          <a:ln>
            <a:noFill/>
          </a:ln>
        </p:spPr>
        <p:txBody>
          <a:bodyPr spcFirstLastPara="1" wrap="square" lIns="91425" tIns="91425" rIns="91425" bIns="91425" anchor="t" anchorCtr="0">
            <a:noAutofit/>
          </a:bodyPr>
          <a:lstStyle/>
          <a:p>
            <a:pPr marL="0" lvl="0" indent="0" algn="l" rtl="0">
              <a:lnSpc>
                <a:spcPct val="194117"/>
              </a:lnSpc>
              <a:spcBef>
                <a:spcPts val="1100"/>
              </a:spcBef>
              <a:spcAft>
                <a:spcPts val="0"/>
              </a:spcAft>
              <a:buNone/>
            </a:pPr>
            <a:r>
              <a:rPr lang="en-US" sz="3500" b="1">
                <a:highlight>
                  <a:srgbClr val="FFFFFF"/>
                </a:highlight>
                <a:latin typeface="Algerian"/>
                <a:ea typeface="Algerian"/>
                <a:cs typeface="Algerian"/>
                <a:sym typeface="Algerian"/>
              </a:rPr>
              <a:t>Ultrasonic scanners</a:t>
            </a:r>
            <a:endParaRPr sz="3500" b="1">
              <a:highlight>
                <a:srgbClr val="FFFFFF"/>
              </a:highlight>
              <a:latin typeface="Algerian"/>
              <a:ea typeface="Algerian"/>
              <a:cs typeface="Algerian"/>
              <a:sym typeface="Algerian"/>
            </a:endParaRPr>
          </a:p>
          <a:p>
            <a:pPr marL="457200" lvl="0" indent="-377825" algn="l" rtl="0">
              <a:lnSpc>
                <a:spcPct val="194117"/>
              </a:lnSpc>
              <a:spcBef>
                <a:spcPts val="1100"/>
              </a:spcBef>
              <a:spcAft>
                <a:spcPts val="0"/>
              </a:spcAft>
              <a:buSzPts val="2350"/>
              <a:buFont typeface="Libre Baskerville"/>
              <a:buChar char="❖"/>
            </a:pPr>
            <a:r>
              <a:rPr lang="en-US" sz="2350">
                <a:highlight>
                  <a:srgbClr val="FFFFFF"/>
                </a:highlight>
                <a:latin typeface="Libre Baskerville"/>
                <a:ea typeface="Libre Baskerville"/>
                <a:cs typeface="Libre Baskerville"/>
                <a:sym typeface="Libre Baskerville"/>
              </a:rPr>
              <a:t>Hardware consists of both an ultrasonic transmitter and a receiver. </a:t>
            </a:r>
            <a:endParaRPr sz="2350">
              <a:highlight>
                <a:srgbClr val="FFFFFF"/>
              </a:highlight>
              <a:latin typeface="Libre Baskerville"/>
              <a:ea typeface="Libre Baskerville"/>
              <a:cs typeface="Libre Baskerville"/>
              <a:sym typeface="Libre Baskerville"/>
            </a:endParaRPr>
          </a:p>
          <a:p>
            <a:pPr marL="457200" lvl="0" indent="-377825" algn="l" rtl="0">
              <a:lnSpc>
                <a:spcPct val="194117"/>
              </a:lnSpc>
              <a:spcBef>
                <a:spcPts val="0"/>
              </a:spcBef>
              <a:spcAft>
                <a:spcPts val="0"/>
              </a:spcAft>
              <a:buSzPts val="2350"/>
              <a:buFont typeface="Libre Baskerville"/>
              <a:buChar char="❖"/>
            </a:pPr>
            <a:r>
              <a:rPr lang="en-US" sz="2350">
                <a:highlight>
                  <a:srgbClr val="FFFFFF"/>
                </a:highlight>
                <a:latin typeface="Libre Baskerville"/>
                <a:ea typeface="Libre Baskerville"/>
                <a:cs typeface="Libre Baskerville"/>
                <a:sym typeface="Libre Baskerville"/>
              </a:rPr>
              <a:t>An ultrasonic pulse is transmitted against the finger that is placed over the scanner. </a:t>
            </a:r>
            <a:endParaRPr sz="2350">
              <a:highlight>
                <a:srgbClr val="FFFFFF"/>
              </a:highlight>
              <a:latin typeface="Libre Baskerville"/>
              <a:ea typeface="Libre Baskerville"/>
              <a:cs typeface="Libre Baskerville"/>
              <a:sym typeface="Libre Baskerville"/>
            </a:endParaRPr>
          </a:p>
          <a:p>
            <a:pPr marL="457200" lvl="0" indent="-377825" algn="l" rtl="0">
              <a:lnSpc>
                <a:spcPct val="194117"/>
              </a:lnSpc>
              <a:spcBef>
                <a:spcPts val="0"/>
              </a:spcBef>
              <a:spcAft>
                <a:spcPts val="0"/>
              </a:spcAft>
              <a:buSzPts val="2350"/>
              <a:buFont typeface="Libre Baskerville"/>
              <a:buChar char="❖"/>
            </a:pPr>
            <a:r>
              <a:rPr lang="en-US" sz="2350">
                <a:highlight>
                  <a:srgbClr val="FFFFFF"/>
                </a:highlight>
                <a:latin typeface="Libre Baskerville"/>
                <a:ea typeface="Libre Baskerville"/>
                <a:cs typeface="Libre Baskerville"/>
                <a:sym typeface="Libre Baskerville"/>
              </a:rPr>
              <a:t>Some of this pulse is absorbed and some of it is bounced back to the sensor, depending upon the ridges, pores and other details that are unique to each fingerprint</a:t>
            </a:r>
            <a:endParaRPr sz="2700">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95"/>
          <p:cNvPicPr preferRelativeResize="0"/>
          <p:nvPr/>
        </p:nvPicPr>
        <p:blipFill>
          <a:blip r:embed="rId3">
            <a:alphaModFix/>
          </a:blip>
          <a:stretch>
            <a:fillRect/>
          </a:stretch>
        </p:blipFill>
        <p:spPr>
          <a:xfrm>
            <a:off x="152400" y="344788"/>
            <a:ext cx="8991599" cy="61684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96"/>
          <p:cNvSpPr txBox="1"/>
          <p:nvPr/>
        </p:nvSpPr>
        <p:spPr>
          <a:xfrm>
            <a:off x="0" y="0"/>
            <a:ext cx="9144000" cy="68580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3500" b="1">
                <a:solidFill>
                  <a:schemeClr val="dk1"/>
                </a:solidFill>
                <a:highlight>
                  <a:srgbClr val="FFFFFF"/>
                </a:highlight>
                <a:latin typeface="Algerian"/>
                <a:ea typeface="Algerian"/>
                <a:cs typeface="Algerian"/>
                <a:sym typeface="Algerian"/>
              </a:rPr>
              <a:t>Hand geometry</a:t>
            </a:r>
            <a:r>
              <a:rPr lang="en-US" sz="3300">
                <a:solidFill>
                  <a:schemeClr val="dk1"/>
                </a:solidFill>
                <a:highlight>
                  <a:srgbClr val="FFFFFF"/>
                </a:highlight>
                <a:latin typeface="Times New Roman"/>
                <a:ea typeface="Times New Roman"/>
                <a:cs typeface="Times New Roman"/>
                <a:sym typeface="Times New Roman"/>
              </a:rPr>
              <a:t> </a:t>
            </a:r>
            <a:br>
              <a:rPr lang="en-US" sz="3300">
                <a:solidFill>
                  <a:schemeClr val="dk1"/>
                </a:solidFill>
                <a:highlight>
                  <a:srgbClr val="FFFFFF"/>
                </a:highlight>
                <a:latin typeface="Times New Roman"/>
                <a:ea typeface="Times New Roman"/>
                <a:cs typeface="Times New Roman"/>
                <a:sym typeface="Times New Roman"/>
              </a:rPr>
            </a:br>
            <a:r>
              <a:rPr lang="en-US" sz="3300">
                <a:solidFill>
                  <a:schemeClr val="dk1"/>
                </a:solidFill>
                <a:highlight>
                  <a:srgbClr val="FFFFFF"/>
                </a:highlight>
                <a:latin typeface="Times New Roman"/>
                <a:ea typeface="Times New Roman"/>
                <a:cs typeface="Times New Roman"/>
                <a:sym typeface="Times New Roman"/>
              </a:rPr>
              <a:t>		</a:t>
            </a:r>
            <a:r>
              <a:rPr lang="en-US" sz="2600">
                <a:solidFill>
                  <a:schemeClr val="dk1"/>
                </a:solidFill>
                <a:highlight>
                  <a:srgbClr val="FFFFFF"/>
                </a:highlight>
                <a:latin typeface="Libre Baskerville"/>
                <a:ea typeface="Libre Baskerville"/>
                <a:cs typeface="Libre Baskerville"/>
                <a:sym typeface="Libre Baskerville"/>
              </a:rPr>
              <a:t>Based on the palm and fingers structure</a:t>
            </a:r>
            <a:endParaRPr sz="2600">
              <a:solidFill>
                <a:schemeClr val="dk1"/>
              </a:solidFill>
              <a:highlight>
                <a:srgbClr val="FFFFFF"/>
              </a:highlight>
              <a:latin typeface="Libre Baskerville"/>
              <a:ea typeface="Libre Baskerville"/>
              <a:cs typeface="Libre Baskerville"/>
              <a:sym typeface="Libre Baskerville"/>
            </a:endParaRPr>
          </a:p>
          <a:p>
            <a:pPr marL="457200" lvl="0" indent="457200" algn="just" rtl="0">
              <a:lnSpc>
                <a:spcPct val="115000"/>
              </a:lnSpc>
              <a:spcBef>
                <a:spcPts val="0"/>
              </a:spcBef>
              <a:spcAft>
                <a:spcPts val="0"/>
              </a:spcAft>
              <a:buNone/>
            </a:pPr>
            <a:r>
              <a:rPr lang="en-US" sz="2600">
                <a:solidFill>
                  <a:schemeClr val="dk1"/>
                </a:solidFill>
                <a:highlight>
                  <a:srgbClr val="FFFFFF"/>
                </a:highlight>
                <a:latin typeface="Libre Baskerville"/>
                <a:ea typeface="Libre Baskerville"/>
                <a:cs typeface="Libre Baskerville"/>
                <a:sym typeface="Libre Baskerville"/>
              </a:rPr>
              <a:t>Including width of the fingers in different places, length of the fingers, thickness of the palm area, etc.</a:t>
            </a:r>
            <a:endParaRPr sz="2600">
              <a:solidFill>
                <a:schemeClr val="dk1"/>
              </a:solidFill>
              <a:highlight>
                <a:srgbClr val="FFFFFF"/>
              </a:highlight>
              <a:latin typeface="Libre Baskerville"/>
              <a:ea typeface="Libre Baskerville"/>
              <a:cs typeface="Libre Baskerville"/>
              <a:sym typeface="Libre Baskerville"/>
            </a:endParaRPr>
          </a:p>
          <a:p>
            <a:pPr marL="457200" lvl="0" indent="-393700" algn="just" rtl="0">
              <a:lnSpc>
                <a:spcPct val="115000"/>
              </a:lnSpc>
              <a:spcBef>
                <a:spcPts val="0"/>
              </a:spcBef>
              <a:spcAft>
                <a:spcPts val="0"/>
              </a:spcAft>
              <a:buClr>
                <a:schemeClr val="dk1"/>
              </a:buClr>
              <a:buSzPts val="2600"/>
              <a:buFont typeface="Libre Baskerville"/>
              <a:buChar char="❖"/>
            </a:pPr>
            <a:r>
              <a:rPr lang="en-US" sz="2600">
                <a:solidFill>
                  <a:schemeClr val="dk1"/>
                </a:solidFill>
                <a:highlight>
                  <a:srgbClr val="FFFFFF"/>
                </a:highlight>
                <a:latin typeface="Libre Baskerville"/>
                <a:ea typeface="Libre Baskerville"/>
                <a:cs typeface="Libre Baskerville"/>
                <a:sym typeface="Libre Baskerville"/>
              </a:rPr>
              <a:t>Not very distinctive among people</a:t>
            </a:r>
            <a:endParaRPr sz="2600">
              <a:solidFill>
                <a:schemeClr val="dk1"/>
              </a:solidFill>
              <a:highlight>
                <a:srgbClr val="FFFFFF"/>
              </a:highlight>
              <a:latin typeface="Libre Baskerville"/>
              <a:ea typeface="Libre Baskerville"/>
              <a:cs typeface="Libre Baskerville"/>
              <a:sym typeface="Libre Baskerville"/>
            </a:endParaRPr>
          </a:p>
          <a:p>
            <a:pPr marL="457200" lvl="0" indent="-393700" algn="just" rtl="0">
              <a:lnSpc>
                <a:spcPct val="115000"/>
              </a:lnSpc>
              <a:spcBef>
                <a:spcPts val="0"/>
              </a:spcBef>
              <a:spcAft>
                <a:spcPts val="0"/>
              </a:spcAft>
              <a:buClr>
                <a:schemeClr val="dk1"/>
              </a:buClr>
              <a:buSzPts val="2600"/>
              <a:buFont typeface="Libre Baskerville"/>
              <a:buChar char="❖"/>
            </a:pPr>
            <a:r>
              <a:rPr lang="en-US" sz="2600">
                <a:solidFill>
                  <a:schemeClr val="dk1"/>
                </a:solidFill>
                <a:highlight>
                  <a:srgbClr val="FFFFFF"/>
                </a:highlight>
                <a:latin typeface="Libre Baskerville"/>
                <a:ea typeface="Libre Baskerville"/>
                <a:cs typeface="Libre Baskerville"/>
                <a:sym typeface="Libre Baskerville"/>
              </a:rPr>
              <a:t>Very useful for identity verification, i.e. personal authentication</a:t>
            </a:r>
            <a:endParaRPr sz="2600">
              <a:solidFill>
                <a:schemeClr val="dk1"/>
              </a:solidFill>
              <a:highlight>
                <a:srgbClr val="FFFFFF"/>
              </a:highlight>
              <a:latin typeface="Libre Baskerville"/>
              <a:ea typeface="Libre Baskerville"/>
              <a:cs typeface="Libre Baskerville"/>
              <a:sym typeface="Libre Baskerville"/>
            </a:endParaRPr>
          </a:p>
          <a:p>
            <a:pPr marL="457200" lvl="0" indent="-393700" algn="just" rtl="0">
              <a:lnSpc>
                <a:spcPct val="115000"/>
              </a:lnSpc>
              <a:spcBef>
                <a:spcPts val="0"/>
              </a:spcBef>
              <a:spcAft>
                <a:spcPts val="0"/>
              </a:spcAft>
              <a:buClr>
                <a:schemeClr val="dk1"/>
              </a:buClr>
              <a:buSzPts val="2600"/>
              <a:buFont typeface="Libre Baskerville"/>
              <a:buChar char="❖"/>
            </a:pPr>
            <a:r>
              <a:rPr lang="en-US" sz="2600">
                <a:solidFill>
                  <a:schemeClr val="dk1"/>
                </a:solidFill>
                <a:highlight>
                  <a:srgbClr val="FFFFFF"/>
                </a:highlight>
                <a:latin typeface="Libre Baskerville"/>
                <a:ea typeface="Libre Baskerville"/>
                <a:cs typeface="Libre Baskerville"/>
                <a:sym typeface="Libre Baskerville"/>
              </a:rPr>
              <a:t>In 1996 during the Olympic Games in Atlanta when it was used for access control in the Olympic village</a:t>
            </a:r>
            <a:endParaRPr sz="2600">
              <a:solidFill>
                <a:schemeClr val="dk1"/>
              </a:solidFill>
              <a:highlight>
                <a:srgbClr val="FFFFFF"/>
              </a:highlight>
              <a:latin typeface="Libre Baskerville"/>
              <a:ea typeface="Libre Baskerville"/>
              <a:cs typeface="Libre Baskerville"/>
              <a:sym typeface="Libre Baskerville"/>
            </a:endParaRPr>
          </a:p>
          <a:p>
            <a:pPr marL="457200" lvl="0" indent="-393700" algn="just" rtl="0">
              <a:lnSpc>
                <a:spcPct val="115000"/>
              </a:lnSpc>
              <a:spcBef>
                <a:spcPts val="0"/>
              </a:spcBef>
              <a:spcAft>
                <a:spcPts val="0"/>
              </a:spcAft>
              <a:buSzPts val="2600"/>
              <a:buFont typeface="Libre Baskerville"/>
              <a:buChar char="❖"/>
            </a:pPr>
            <a:r>
              <a:rPr lang="en-US" sz="2600">
                <a:highlight>
                  <a:srgbClr val="FFFFFF"/>
                </a:highlight>
                <a:latin typeface="Libre Baskerville"/>
                <a:ea typeface="Libre Baskerville"/>
                <a:cs typeface="Libre Baskerville"/>
                <a:sym typeface="Libre Baskerville"/>
              </a:rPr>
              <a:t>systems handled the enrollment of over 65,000 people. Over 1 million transactions were processed in a period of 28 days</a:t>
            </a:r>
            <a:endParaRPr sz="4600">
              <a:highlight>
                <a:srgbClr val="FFFFFF"/>
              </a:highlight>
              <a:latin typeface="Libre Baskerville"/>
              <a:ea typeface="Libre Baskerville"/>
              <a:cs typeface="Libre Baskerville"/>
              <a:sym typeface="Libre Baskerville"/>
            </a:endParaRPr>
          </a:p>
          <a:p>
            <a:pPr marL="0" lvl="0" indent="0" algn="just" rtl="0">
              <a:spcBef>
                <a:spcPts val="0"/>
              </a:spcBef>
              <a:spcAft>
                <a:spcPts val="0"/>
              </a:spcAft>
              <a:buNone/>
            </a:pPr>
            <a:endParaRPr sz="4200">
              <a:solidFill>
                <a:schemeClr val="dk1"/>
              </a:solidFill>
              <a:highlight>
                <a:srgbClr val="FFFFFF"/>
              </a:highlight>
              <a:latin typeface="Libre Baskerville"/>
              <a:ea typeface="Libre Baskerville"/>
              <a:cs typeface="Libre Baskerville"/>
              <a:sym typeface="Libre Baskerville"/>
            </a:endParaRPr>
          </a:p>
          <a:p>
            <a:pPr marL="0" lvl="0" indent="0" algn="just" rtl="0">
              <a:spcBef>
                <a:spcPts val="0"/>
              </a:spcBef>
              <a:spcAft>
                <a:spcPts val="0"/>
              </a:spcAft>
              <a:buNone/>
            </a:pPr>
            <a:endParaRPr sz="33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97"/>
          <p:cNvSpPr txBox="1"/>
          <p:nvPr/>
        </p:nvSpPr>
        <p:spPr>
          <a:xfrm>
            <a:off x="0" y="71650"/>
            <a:ext cx="9144000" cy="6858000"/>
          </a:xfrm>
          <a:prstGeom prst="rect">
            <a:avLst/>
          </a:prstGeom>
          <a:noFill/>
          <a:ln>
            <a:noFill/>
          </a:ln>
        </p:spPr>
        <p:txBody>
          <a:bodyPr spcFirstLastPara="1" wrap="square" lIns="91425" tIns="91425" rIns="91425" bIns="91425" anchor="t" anchorCtr="0">
            <a:noAutofit/>
          </a:bodyPr>
          <a:lstStyle/>
          <a:p>
            <a:pPr marL="914400" lvl="0" indent="0" algn="just" rtl="0">
              <a:lnSpc>
                <a:spcPct val="115000"/>
              </a:lnSpc>
              <a:spcBef>
                <a:spcPts val="0"/>
              </a:spcBef>
              <a:spcAft>
                <a:spcPts val="0"/>
              </a:spcAft>
              <a:buNone/>
            </a:pPr>
            <a:endParaRPr sz="2600">
              <a:solidFill>
                <a:schemeClr val="dk1"/>
              </a:solidFill>
              <a:highlight>
                <a:srgbClr val="FFFFFF"/>
              </a:highlight>
              <a:latin typeface="Libre Baskerville"/>
              <a:ea typeface="Libre Baskerville"/>
              <a:cs typeface="Libre Baskerville"/>
              <a:sym typeface="Libre Baskerville"/>
            </a:endParaRPr>
          </a:p>
          <a:p>
            <a:pPr marL="457200" lvl="0" indent="-393700" algn="just" rtl="0">
              <a:lnSpc>
                <a:spcPct val="115000"/>
              </a:lnSpc>
              <a:spcBef>
                <a:spcPts val="0"/>
              </a:spcBef>
              <a:spcAft>
                <a:spcPts val="0"/>
              </a:spcAft>
              <a:buClr>
                <a:schemeClr val="dk1"/>
              </a:buClr>
              <a:buSzPts val="2600"/>
              <a:buFont typeface="Libre Baskerville"/>
              <a:buChar char="❖"/>
            </a:pPr>
            <a:r>
              <a:rPr lang="en-US" sz="2600">
                <a:solidFill>
                  <a:schemeClr val="dk1"/>
                </a:solidFill>
                <a:highlight>
                  <a:srgbClr val="FFFFFF"/>
                </a:highlight>
                <a:latin typeface="Libre Baskerville"/>
                <a:ea typeface="Libre Baskerville"/>
                <a:cs typeface="Libre Baskerville"/>
                <a:sym typeface="Libre Baskerville"/>
              </a:rPr>
              <a:t>Time sensitive </a:t>
            </a:r>
            <a:endParaRPr sz="2600">
              <a:solidFill>
                <a:schemeClr val="dk1"/>
              </a:solidFill>
              <a:highlight>
                <a:srgbClr val="FFFFFF"/>
              </a:highlight>
              <a:latin typeface="Libre Baskerville"/>
              <a:ea typeface="Libre Baskerville"/>
              <a:cs typeface="Libre Baskerville"/>
              <a:sym typeface="Libre Baskerville"/>
            </a:endParaRPr>
          </a:p>
          <a:p>
            <a:pPr marL="457200" lvl="0" indent="-393700" algn="just" rtl="0">
              <a:lnSpc>
                <a:spcPct val="115000"/>
              </a:lnSpc>
              <a:spcBef>
                <a:spcPts val="0"/>
              </a:spcBef>
              <a:spcAft>
                <a:spcPts val="0"/>
              </a:spcAft>
              <a:buClr>
                <a:schemeClr val="dk1"/>
              </a:buClr>
              <a:buSzPts val="2600"/>
              <a:buFont typeface="Libre Baskerville"/>
              <a:buChar char="❖"/>
            </a:pPr>
            <a:r>
              <a:rPr lang="en-US" sz="2600">
                <a:solidFill>
                  <a:schemeClr val="dk1"/>
                </a:solidFill>
                <a:highlight>
                  <a:srgbClr val="FFFFFF"/>
                </a:highlight>
                <a:latin typeface="Libre Baskerville"/>
                <a:ea typeface="Libre Baskerville"/>
                <a:cs typeface="Libre Baskerville"/>
                <a:sym typeface="Libre Baskerville"/>
              </a:rPr>
              <a:t>Shape of the hand can be changed during illness, aging or weight changing. </a:t>
            </a:r>
            <a:endParaRPr sz="2600">
              <a:solidFill>
                <a:schemeClr val="dk1"/>
              </a:solidFill>
              <a:highlight>
                <a:srgbClr val="FFFFFF"/>
              </a:highlight>
              <a:latin typeface="Libre Baskerville"/>
              <a:ea typeface="Libre Baskerville"/>
              <a:cs typeface="Libre Baskerville"/>
              <a:sym typeface="Libre Baskerville"/>
            </a:endParaRPr>
          </a:p>
          <a:p>
            <a:pPr marL="457200" lvl="0" indent="-393700" algn="just" rtl="0">
              <a:lnSpc>
                <a:spcPct val="115000"/>
              </a:lnSpc>
              <a:spcBef>
                <a:spcPts val="0"/>
              </a:spcBef>
              <a:spcAft>
                <a:spcPts val="0"/>
              </a:spcAft>
              <a:buClr>
                <a:schemeClr val="dk1"/>
              </a:buClr>
              <a:buSzPts val="2600"/>
              <a:buFont typeface="Libre Baskerville"/>
              <a:buChar char="❖"/>
            </a:pPr>
            <a:r>
              <a:rPr lang="en-US" sz="2600">
                <a:solidFill>
                  <a:schemeClr val="dk1"/>
                </a:solidFill>
                <a:highlight>
                  <a:srgbClr val="FFFFFF"/>
                </a:highlight>
                <a:latin typeface="Libre Baskerville"/>
                <a:ea typeface="Libre Baskerville"/>
                <a:cs typeface="Libre Baskerville"/>
                <a:sym typeface="Libre Baskerville"/>
              </a:rPr>
              <a:t>Based on the fact that every person has differently formed hand which will not drastically change in the future.</a:t>
            </a:r>
            <a:endParaRPr sz="2600">
              <a:solidFill>
                <a:schemeClr val="dk1"/>
              </a:solidFill>
              <a:highlight>
                <a:srgbClr val="FFFFFF"/>
              </a:highlight>
              <a:latin typeface="Libre Baskerville"/>
              <a:ea typeface="Libre Baskerville"/>
              <a:cs typeface="Libre Baskerville"/>
              <a:sym typeface="Libre Baskerville"/>
            </a:endParaRPr>
          </a:p>
          <a:p>
            <a:pPr marL="0" lvl="0" indent="0" algn="just" rtl="0">
              <a:lnSpc>
                <a:spcPct val="115000"/>
              </a:lnSpc>
              <a:spcBef>
                <a:spcPts val="0"/>
              </a:spcBef>
              <a:spcAft>
                <a:spcPts val="0"/>
              </a:spcAft>
              <a:buNone/>
            </a:pPr>
            <a:r>
              <a:rPr lang="en-US" sz="2600">
                <a:solidFill>
                  <a:schemeClr val="dk1"/>
                </a:solidFill>
                <a:highlight>
                  <a:srgbClr val="FFFFFF"/>
                </a:highlight>
                <a:latin typeface="Libre Baskerville"/>
                <a:ea typeface="Libre Baskerville"/>
                <a:cs typeface="Libre Baskerville"/>
                <a:sym typeface="Libre Baskerville"/>
              </a:rPr>
              <a:t>Technologies for reading human hand can be divided in three categories:</a:t>
            </a:r>
            <a:endParaRPr sz="2600">
              <a:solidFill>
                <a:schemeClr val="dk1"/>
              </a:solidFill>
              <a:highlight>
                <a:srgbClr val="FFFFFF"/>
              </a:highlight>
              <a:latin typeface="Libre Baskerville"/>
              <a:ea typeface="Libre Baskerville"/>
              <a:cs typeface="Libre Baskerville"/>
              <a:sym typeface="Libre Baskerville"/>
            </a:endParaRPr>
          </a:p>
          <a:p>
            <a:pPr marL="457200" lvl="0" indent="-393700" algn="just" rtl="0">
              <a:lnSpc>
                <a:spcPct val="170000"/>
              </a:lnSpc>
              <a:spcBef>
                <a:spcPts val="3600"/>
              </a:spcBef>
              <a:spcAft>
                <a:spcPts val="0"/>
              </a:spcAft>
              <a:buClr>
                <a:schemeClr val="dk1"/>
              </a:buClr>
              <a:buSzPts val="2600"/>
              <a:buFont typeface="Libre Baskerville"/>
              <a:buChar char="●"/>
            </a:pPr>
            <a:r>
              <a:rPr lang="en-US" sz="2600">
                <a:solidFill>
                  <a:schemeClr val="dk1"/>
                </a:solidFill>
                <a:highlight>
                  <a:srgbClr val="FFFFFF"/>
                </a:highlight>
                <a:latin typeface="Libre Baskerville"/>
                <a:ea typeface="Libre Baskerville"/>
                <a:cs typeface="Libre Baskerville"/>
                <a:sym typeface="Libre Baskerville"/>
              </a:rPr>
              <a:t>Palm technology,</a:t>
            </a:r>
            <a:endParaRPr sz="2600">
              <a:solidFill>
                <a:schemeClr val="dk1"/>
              </a:solidFill>
              <a:highlight>
                <a:srgbClr val="FFFFFF"/>
              </a:highlight>
              <a:latin typeface="Libre Baskerville"/>
              <a:ea typeface="Libre Baskerville"/>
              <a:cs typeface="Libre Baskerville"/>
              <a:sym typeface="Libre Baskerville"/>
            </a:endParaRPr>
          </a:p>
          <a:p>
            <a:pPr marL="457200" lvl="0" indent="-393700" algn="just" rtl="0">
              <a:lnSpc>
                <a:spcPct val="170000"/>
              </a:lnSpc>
              <a:spcBef>
                <a:spcPts val="0"/>
              </a:spcBef>
              <a:spcAft>
                <a:spcPts val="0"/>
              </a:spcAft>
              <a:buClr>
                <a:schemeClr val="dk1"/>
              </a:buClr>
              <a:buSzPts val="2600"/>
              <a:buFont typeface="Libre Baskerville"/>
              <a:buChar char="●"/>
            </a:pPr>
            <a:r>
              <a:rPr lang="en-US" sz="2600">
                <a:solidFill>
                  <a:schemeClr val="dk1"/>
                </a:solidFill>
                <a:highlight>
                  <a:srgbClr val="FFFFFF"/>
                </a:highlight>
                <a:latin typeface="Libre Baskerville"/>
                <a:ea typeface="Libre Baskerville"/>
                <a:cs typeface="Libre Baskerville"/>
                <a:sym typeface="Libre Baskerville"/>
              </a:rPr>
              <a:t>Hand vein technology,</a:t>
            </a:r>
            <a:endParaRPr sz="2600">
              <a:solidFill>
                <a:schemeClr val="dk1"/>
              </a:solidFill>
              <a:highlight>
                <a:srgbClr val="FFFFFF"/>
              </a:highlight>
              <a:latin typeface="Libre Baskerville"/>
              <a:ea typeface="Libre Baskerville"/>
              <a:cs typeface="Libre Baskerville"/>
              <a:sym typeface="Libre Baskerville"/>
            </a:endParaRPr>
          </a:p>
          <a:p>
            <a:pPr marL="457200" lvl="0" indent="-419100" algn="just" rtl="0">
              <a:lnSpc>
                <a:spcPct val="170000"/>
              </a:lnSpc>
              <a:spcBef>
                <a:spcPts val="0"/>
              </a:spcBef>
              <a:spcAft>
                <a:spcPts val="0"/>
              </a:spcAft>
              <a:buClr>
                <a:schemeClr val="dk1"/>
              </a:buClr>
              <a:buSzPts val="3000"/>
              <a:buFont typeface="Times New Roman"/>
              <a:buChar char="●"/>
            </a:pPr>
            <a:r>
              <a:rPr lang="en-US" sz="2600">
                <a:solidFill>
                  <a:schemeClr val="dk1"/>
                </a:solidFill>
                <a:highlight>
                  <a:srgbClr val="FFFFFF"/>
                </a:highlight>
                <a:latin typeface="Libre Baskerville"/>
                <a:ea typeface="Libre Baskerville"/>
                <a:cs typeface="Libre Baskerville"/>
                <a:sym typeface="Libre Baskerville"/>
              </a:rPr>
              <a:t>Hand geometry and hand shape technology</a:t>
            </a:r>
            <a:r>
              <a:rPr lang="en-US" sz="3000">
                <a:solidFill>
                  <a:schemeClr val="dk1"/>
                </a:solidFill>
                <a:highlight>
                  <a:srgbClr val="FFFFFF"/>
                </a:highlight>
                <a:latin typeface="Times New Roman"/>
                <a:ea typeface="Times New Roman"/>
                <a:cs typeface="Times New Roman"/>
                <a:sym typeface="Times New Roman"/>
              </a:rPr>
              <a:t>.</a:t>
            </a:r>
            <a:endParaRPr sz="30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98"/>
          <p:cNvSpPr txBox="1"/>
          <p:nvPr/>
        </p:nvSpPr>
        <p:spPr>
          <a:xfrm>
            <a:off x="0" y="0"/>
            <a:ext cx="9144000" cy="67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highlight>
                <a:srgbClr val="FFFFFF"/>
              </a:highlight>
              <a:latin typeface="Libre Baskerville"/>
              <a:ea typeface="Libre Baskerville"/>
              <a:cs typeface="Libre Baskerville"/>
              <a:sym typeface="Libre Baskerville"/>
            </a:endParaRPr>
          </a:p>
          <a:p>
            <a:pPr marL="0" lvl="0" indent="0" algn="l" rtl="0">
              <a:spcBef>
                <a:spcPts val="0"/>
              </a:spcBef>
              <a:spcAft>
                <a:spcPts val="0"/>
              </a:spcAft>
              <a:buNone/>
            </a:pPr>
            <a:endParaRPr sz="1500">
              <a:solidFill>
                <a:schemeClr val="dk1"/>
              </a:solidFill>
              <a:highlight>
                <a:srgbClr val="FFFAD2"/>
              </a:highlight>
              <a:latin typeface="Times New Roman"/>
              <a:ea typeface="Times New Roman"/>
              <a:cs typeface="Times New Roman"/>
              <a:sym typeface="Times New Roman"/>
            </a:endParaRPr>
          </a:p>
        </p:txBody>
      </p:sp>
      <p:pic>
        <p:nvPicPr>
          <p:cNvPr id="533" name="Google Shape;533;p98"/>
          <p:cNvPicPr preferRelativeResize="0"/>
          <p:nvPr/>
        </p:nvPicPr>
        <p:blipFill>
          <a:blip r:embed="rId3">
            <a:alphaModFix/>
          </a:blip>
          <a:stretch>
            <a:fillRect/>
          </a:stretch>
        </p:blipFill>
        <p:spPr>
          <a:xfrm>
            <a:off x="1539925" y="154500"/>
            <a:ext cx="5106300" cy="6596101"/>
          </a:xfrm>
          <a:prstGeom prst="rect">
            <a:avLst/>
          </a:prstGeom>
          <a:noFill/>
          <a:ln>
            <a:noFill/>
          </a:ln>
        </p:spPr>
      </p:pic>
      <p:sp>
        <p:nvSpPr>
          <p:cNvPr id="534" name="Google Shape;534;p98"/>
          <p:cNvSpPr txBox="1"/>
          <p:nvPr/>
        </p:nvSpPr>
        <p:spPr>
          <a:xfrm>
            <a:off x="6804275" y="3545400"/>
            <a:ext cx="2202600" cy="107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5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9" descr="Qantas/Sydney international airport embrace biometrics"/>
          <p:cNvPicPr preferRelativeResize="0"/>
          <p:nvPr/>
        </p:nvPicPr>
        <p:blipFill rotWithShape="1">
          <a:blip r:embed="rId3">
            <a:alphaModFix/>
          </a:blip>
          <a:srcRect/>
          <a:stretch/>
        </p:blipFill>
        <p:spPr>
          <a:xfrm>
            <a:off x="228600" y="2310245"/>
            <a:ext cx="3810000" cy="2540000"/>
          </a:xfrm>
          <a:prstGeom prst="rect">
            <a:avLst/>
          </a:prstGeom>
          <a:noFill/>
          <a:ln>
            <a:noFill/>
          </a:ln>
        </p:spPr>
      </p:pic>
      <p:sp>
        <p:nvSpPr>
          <p:cNvPr id="115" name="Google Shape;115;p19"/>
          <p:cNvSpPr txBox="1"/>
          <p:nvPr/>
        </p:nvSpPr>
        <p:spPr>
          <a:xfrm>
            <a:off x="200891" y="533400"/>
            <a:ext cx="4038600"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Airport Security</a:t>
            </a:r>
            <a:endParaRPr sz="4000" b="1">
              <a:solidFill>
                <a:schemeClr val="dk1"/>
              </a:solidFill>
              <a:latin typeface="Calibri"/>
              <a:ea typeface="Calibri"/>
              <a:cs typeface="Calibri"/>
              <a:sym typeface="Calibri"/>
            </a:endParaRPr>
          </a:p>
        </p:txBody>
      </p:sp>
      <p:pic>
        <p:nvPicPr>
          <p:cNvPr id="116" name="Google Shape;116;p19" descr="Tamil Nadu: All schools must install biometric attendance system ..."/>
          <p:cNvPicPr preferRelativeResize="0"/>
          <p:nvPr/>
        </p:nvPicPr>
        <p:blipFill rotWithShape="1">
          <a:blip r:embed="rId4">
            <a:alphaModFix/>
          </a:blip>
          <a:srcRect/>
          <a:stretch/>
        </p:blipFill>
        <p:spPr>
          <a:xfrm>
            <a:off x="4399116" y="533400"/>
            <a:ext cx="4686710" cy="4191000"/>
          </a:xfrm>
          <a:prstGeom prst="rect">
            <a:avLst/>
          </a:prstGeom>
          <a:noFill/>
          <a:ln>
            <a:noFill/>
          </a:ln>
        </p:spPr>
      </p:pic>
      <p:sp>
        <p:nvSpPr>
          <p:cNvPr id="117" name="Google Shape;117;p19"/>
          <p:cNvSpPr txBox="1"/>
          <p:nvPr/>
        </p:nvSpPr>
        <p:spPr>
          <a:xfrm>
            <a:off x="4239491" y="5334000"/>
            <a:ext cx="467590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Biometrics Attendance</a:t>
            </a:r>
            <a:endParaRPr sz="3600" b="1">
              <a:solidFill>
                <a:schemeClr val="dk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99"/>
          <p:cNvSpPr txBox="1"/>
          <p:nvPr/>
        </p:nvSpPr>
        <p:spPr>
          <a:xfrm>
            <a:off x="0" y="35850"/>
            <a:ext cx="8863500" cy="67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3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500">
              <a:solidFill>
                <a:schemeClr val="dk1"/>
              </a:solidFill>
              <a:highlight>
                <a:srgbClr val="FFFAD2"/>
              </a:highlight>
              <a:latin typeface="Times New Roman"/>
              <a:ea typeface="Times New Roman"/>
              <a:cs typeface="Times New Roman"/>
              <a:sym typeface="Times New Roman"/>
            </a:endParaRPr>
          </a:p>
          <a:p>
            <a:pPr marL="0" lvl="0" indent="0" algn="l" rtl="0">
              <a:spcBef>
                <a:spcPts val="0"/>
              </a:spcBef>
              <a:spcAft>
                <a:spcPts val="0"/>
              </a:spcAft>
              <a:buNone/>
            </a:pPr>
            <a:endParaRPr sz="1500">
              <a:solidFill>
                <a:schemeClr val="dk1"/>
              </a:solidFill>
              <a:highlight>
                <a:srgbClr val="FFFAD2"/>
              </a:highlight>
              <a:latin typeface="Times New Roman"/>
              <a:ea typeface="Times New Roman"/>
              <a:cs typeface="Times New Roman"/>
              <a:sym typeface="Times New Roman"/>
            </a:endParaRPr>
          </a:p>
          <a:p>
            <a:pPr marL="0" lvl="0" indent="0" algn="l" rtl="0">
              <a:spcBef>
                <a:spcPts val="0"/>
              </a:spcBef>
              <a:spcAft>
                <a:spcPts val="0"/>
              </a:spcAft>
              <a:buNone/>
            </a:pPr>
            <a:endParaRPr sz="1500">
              <a:solidFill>
                <a:schemeClr val="dk1"/>
              </a:solidFill>
              <a:highlight>
                <a:srgbClr val="FFFAD2"/>
              </a:highlight>
              <a:latin typeface="Times New Roman"/>
              <a:ea typeface="Times New Roman"/>
              <a:cs typeface="Times New Roman"/>
              <a:sym typeface="Times New Roman"/>
            </a:endParaRPr>
          </a:p>
        </p:txBody>
      </p:sp>
      <p:pic>
        <p:nvPicPr>
          <p:cNvPr id="540" name="Google Shape;540;p99"/>
          <p:cNvPicPr preferRelativeResize="0"/>
          <p:nvPr/>
        </p:nvPicPr>
        <p:blipFill>
          <a:blip r:embed="rId3">
            <a:alphaModFix/>
          </a:blip>
          <a:stretch>
            <a:fillRect/>
          </a:stretch>
        </p:blipFill>
        <p:spPr>
          <a:xfrm>
            <a:off x="0" y="0"/>
            <a:ext cx="9144000" cy="67863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00"/>
          <p:cNvSpPr txBox="1"/>
          <p:nvPr/>
        </p:nvSpPr>
        <p:spPr>
          <a:xfrm>
            <a:off x="0" y="0"/>
            <a:ext cx="9024600" cy="6858000"/>
          </a:xfrm>
          <a:prstGeom prst="rect">
            <a:avLst/>
          </a:prstGeom>
          <a:noFill/>
          <a:ln>
            <a:noFill/>
          </a:ln>
        </p:spPr>
        <p:txBody>
          <a:bodyPr spcFirstLastPara="1" wrap="square" lIns="91425" tIns="91425" rIns="91425" bIns="91425" anchor="t" anchorCtr="0">
            <a:noAutofit/>
          </a:bodyPr>
          <a:lstStyle/>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Thumb length</a:t>
            </a:r>
            <a:endParaRPr sz="2900">
              <a:solidFill>
                <a:schemeClr val="dk1"/>
              </a:solidFill>
              <a:highlight>
                <a:srgbClr val="FFFFFF"/>
              </a:highlight>
              <a:latin typeface="Times New Roman"/>
              <a:ea typeface="Times New Roman"/>
              <a:cs typeface="Times New Roman"/>
              <a:sym typeface="Times New Roman"/>
            </a:endParaRPr>
          </a:p>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Index finger length</a:t>
            </a:r>
            <a:endParaRPr sz="2900">
              <a:solidFill>
                <a:schemeClr val="dk1"/>
              </a:solidFill>
              <a:highlight>
                <a:srgbClr val="FFFFFF"/>
              </a:highlight>
              <a:latin typeface="Times New Roman"/>
              <a:ea typeface="Times New Roman"/>
              <a:cs typeface="Times New Roman"/>
              <a:sym typeface="Times New Roman"/>
            </a:endParaRPr>
          </a:p>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Middle finger length</a:t>
            </a:r>
            <a:endParaRPr sz="2900">
              <a:solidFill>
                <a:schemeClr val="dk1"/>
              </a:solidFill>
              <a:highlight>
                <a:srgbClr val="FFFFFF"/>
              </a:highlight>
              <a:latin typeface="Times New Roman"/>
              <a:ea typeface="Times New Roman"/>
              <a:cs typeface="Times New Roman"/>
              <a:sym typeface="Times New Roman"/>
            </a:endParaRPr>
          </a:p>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Ring finger length</a:t>
            </a:r>
            <a:endParaRPr sz="2900">
              <a:solidFill>
                <a:schemeClr val="dk1"/>
              </a:solidFill>
              <a:highlight>
                <a:srgbClr val="FFFFFF"/>
              </a:highlight>
              <a:latin typeface="Times New Roman"/>
              <a:ea typeface="Times New Roman"/>
              <a:cs typeface="Times New Roman"/>
              <a:sym typeface="Times New Roman"/>
            </a:endParaRPr>
          </a:p>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Pinkie length</a:t>
            </a:r>
            <a:endParaRPr sz="2900">
              <a:solidFill>
                <a:schemeClr val="dk1"/>
              </a:solidFill>
              <a:highlight>
                <a:srgbClr val="FFFFFF"/>
              </a:highlight>
              <a:latin typeface="Times New Roman"/>
              <a:ea typeface="Times New Roman"/>
              <a:cs typeface="Times New Roman"/>
              <a:sym typeface="Times New Roman"/>
            </a:endParaRPr>
          </a:p>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Thumb width</a:t>
            </a:r>
            <a:endParaRPr sz="2900">
              <a:solidFill>
                <a:schemeClr val="dk1"/>
              </a:solidFill>
              <a:highlight>
                <a:srgbClr val="FFFFFF"/>
              </a:highlight>
              <a:latin typeface="Times New Roman"/>
              <a:ea typeface="Times New Roman"/>
              <a:cs typeface="Times New Roman"/>
              <a:sym typeface="Times New Roman"/>
            </a:endParaRPr>
          </a:p>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Index finger width</a:t>
            </a:r>
            <a:endParaRPr sz="2900">
              <a:solidFill>
                <a:schemeClr val="dk1"/>
              </a:solidFill>
              <a:highlight>
                <a:srgbClr val="FFFFFF"/>
              </a:highlight>
              <a:latin typeface="Times New Roman"/>
              <a:ea typeface="Times New Roman"/>
              <a:cs typeface="Times New Roman"/>
              <a:sym typeface="Times New Roman"/>
            </a:endParaRPr>
          </a:p>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Middle finger width</a:t>
            </a:r>
            <a:endParaRPr sz="2900">
              <a:solidFill>
                <a:schemeClr val="dk1"/>
              </a:solidFill>
              <a:highlight>
                <a:srgbClr val="FFFFFF"/>
              </a:highlight>
              <a:latin typeface="Times New Roman"/>
              <a:ea typeface="Times New Roman"/>
              <a:cs typeface="Times New Roman"/>
              <a:sym typeface="Times New Roman"/>
            </a:endParaRPr>
          </a:p>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Ring finger width</a:t>
            </a:r>
            <a:endParaRPr sz="2900">
              <a:solidFill>
                <a:schemeClr val="dk1"/>
              </a:solidFill>
              <a:highlight>
                <a:srgbClr val="FFFFFF"/>
              </a:highlight>
              <a:latin typeface="Times New Roman"/>
              <a:ea typeface="Times New Roman"/>
              <a:cs typeface="Times New Roman"/>
              <a:sym typeface="Times New Roman"/>
            </a:endParaRPr>
          </a:p>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Pinkie width</a:t>
            </a:r>
            <a:endParaRPr sz="2900">
              <a:solidFill>
                <a:schemeClr val="dk1"/>
              </a:solidFill>
              <a:highlight>
                <a:srgbClr val="FFFFFF"/>
              </a:highlight>
              <a:latin typeface="Times New Roman"/>
              <a:ea typeface="Times New Roman"/>
              <a:cs typeface="Times New Roman"/>
              <a:sym typeface="Times New Roman"/>
            </a:endParaRPr>
          </a:p>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Thumb circle radius</a:t>
            </a:r>
            <a:endParaRPr sz="2900">
              <a:solidFill>
                <a:schemeClr val="dk1"/>
              </a:solidFill>
              <a:highlight>
                <a:srgbClr val="FFFFFF"/>
              </a:highlight>
              <a:latin typeface="Times New Roman"/>
              <a:ea typeface="Times New Roman"/>
              <a:cs typeface="Times New Roman"/>
              <a:sym typeface="Times New Roman"/>
            </a:endParaRPr>
          </a:p>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Index circle radius lower</a:t>
            </a:r>
            <a:endParaRPr sz="2900">
              <a:solidFill>
                <a:schemeClr val="dk1"/>
              </a:solidFill>
              <a:highlight>
                <a:srgbClr val="FFFFFF"/>
              </a:highlight>
              <a:latin typeface="Times New Roman"/>
              <a:ea typeface="Times New Roman"/>
              <a:cs typeface="Times New Roman"/>
              <a:sym typeface="Times New Roman"/>
            </a:endParaRPr>
          </a:p>
          <a:p>
            <a:pPr marL="1371600" lvl="0" indent="-412750" algn="l" rtl="0">
              <a:lnSpc>
                <a:spcPct val="115000"/>
              </a:lnSpc>
              <a:spcBef>
                <a:spcPts val="0"/>
              </a:spcBef>
              <a:spcAft>
                <a:spcPts val="0"/>
              </a:spcAft>
              <a:buClr>
                <a:schemeClr val="dk1"/>
              </a:buClr>
              <a:buSzPts val="2900"/>
              <a:buFont typeface="Times New Roman"/>
              <a:buAutoNum type="arabicPeriod"/>
            </a:pPr>
            <a:r>
              <a:rPr lang="en-US" sz="2900">
                <a:solidFill>
                  <a:schemeClr val="dk1"/>
                </a:solidFill>
                <a:highlight>
                  <a:srgbClr val="FFFFFF"/>
                </a:highlight>
                <a:latin typeface="Times New Roman"/>
                <a:ea typeface="Times New Roman"/>
                <a:cs typeface="Times New Roman"/>
                <a:sym typeface="Times New Roman"/>
              </a:rPr>
              <a:t>Index circle radius upper</a:t>
            </a:r>
            <a:endParaRPr sz="2900">
              <a:solidFill>
                <a:schemeClr val="dk1"/>
              </a:solidFill>
              <a:highlight>
                <a:srgbClr val="FFFFFF"/>
              </a:highlight>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2900">
              <a:solidFill>
                <a:schemeClr val="dk1"/>
              </a:solidFill>
              <a:highlight>
                <a:srgbClr val="FFFFFF"/>
              </a:highlight>
              <a:latin typeface="Times New Roman"/>
              <a:ea typeface="Times New Roman"/>
              <a:cs typeface="Times New Roman"/>
              <a:sym typeface="Times New Roman"/>
            </a:endParaRPr>
          </a:p>
        </p:txBody>
      </p:sp>
      <p:sp>
        <p:nvSpPr>
          <p:cNvPr id="546" name="Google Shape;546;p100"/>
          <p:cNvSpPr txBox="1"/>
          <p:nvPr/>
        </p:nvSpPr>
        <p:spPr>
          <a:xfrm>
            <a:off x="4225825" y="340225"/>
            <a:ext cx="4548000" cy="36171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1500">
              <a:solidFill>
                <a:schemeClr val="dk1"/>
              </a:solidFill>
              <a:highlight>
                <a:srgbClr val="FFFFFF"/>
              </a:highlight>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500">
              <a:solidFill>
                <a:schemeClr val="dk1"/>
              </a:solidFill>
              <a:highlight>
                <a:srgbClr val="FFFFFF"/>
              </a:highlight>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5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a:highlight>
                <a:srgbClr val="FFFFFF"/>
              </a:highlight>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101"/>
          <p:cNvSpPr txBox="1"/>
          <p:nvPr/>
        </p:nvSpPr>
        <p:spPr>
          <a:xfrm>
            <a:off x="0" y="0"/>
            <a:ext cx="8970900" cy="662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14.Middle circle radius lower</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15.Middle circle radius upper</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16.Ring circle radius lower</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17.Ring circle radius upper</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18.Pinkie circle radius lower</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19.Pinkie circle radius upper</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20.Thumb perimeter</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21.Index finger perimeter</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22.Middle finger perimeter</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23.Ring finger perimeter</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24.Pinkie perimeter</a:t>
            </a:r>
            <a:endParaRPr sz="2800">
              <a:solidFill>
                <a:schemeClr val="dk1"/>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8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102"/>
          <p:cNvSpPr txBox="1"/>
          <p:nvPr/>
        </p:nvSpPr>
        <p:spPr>
          <a:xfrm>
            <a:off x="0" y="0"/>
            <a:ext cx="8970900" cy="673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25.Thumb area</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26.Index finger area</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27.Middle finger area</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28.Ring finger area</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29.Pinkie area</a:t>
            </a:r>
            <a:endParaRPr sz="28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0"/>
              </a:spcBef>
              <a:spcAft>
                <a:spcPts val="0"/>
              </a:spcAft>
              <a:buNone/>
            </a:pPr>
            <a:r>
              <a:rPr lang="en-US" sz="2800">
                <a:solidFill>
                  <a:schemeClr val="dk1"/>
                </a:solidFill>
                <a:highlight>
                  <a:srgbClr val="FFFFFF"/>
                </a:highlight>
                <a:latin typeface="Times New Roman"/>
                <a:ea typeface="Times New Roman"/>
                <a:cs typeface="Times New Roman"/>
                <a:sym typeface="Times New Roman"/>
              </a:rPr>
              <a:t>30.Largest inscribed circle radius</a:t>
            </a:r>
            <a:endParaRPr sz="28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03"/>
          <p:cNvSpPr txBox="1"/>
          <p:nvPr/>
        </p:nvSpPr>
        <p:spPr>
          <a:xfrm>
            <a:off x="77550" y="-89500"/>
            <a:ext cx="8988900" cy="6858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endParaRPr sz="2400">
              <a:solidFill>
                <a:schemeClr val="dk1"/>
              </a:solidFill>
              <a:highlight>
                <a:srgbClr val="FFFFFF"/>
              </a:highlight>
              <a:latin typeface="Libre Baskerville"/>
              <a:ea typeface="Libre Baskerville"/>
              <a:cs typeface="Libre Baskerville"/>
              <a:sym typeface="Libre Baskerville"/>
            </a:endParaRPr>
          </a:p>
          <a:p>
            <a:pPr marL="457200" lvl="0" indent="-381000" algn="just" rtl="0">
              <a:spcBef>
                <a:spcPts val="0"/>
              </a:spcBef>
              <a:spcAft>
                <a:spcPts val="0"/>
              </a:spcAft>
              <a:buClr>
                <a:schemeClr val="dk1"/>
              </a:buClr>
              <a:buSzPts val="2400"/>
              <a:buFont typeface="Libre Baskerville"/>
              <a:buChar char="❖"/>
            </a:pPr>
            <a:r>
              <a:rPr lang="en-US" sz="2400" b="1">
                <a:solidFill>
                  <a:schemeClr val="dk1"/>
                </a:solidFill>
                <a:highlight>
                  <a:srgbClr val="FFFFFF"/>
                </a:highlight>
                <a:latin typeface="Libre Baskerville"/>
                <a:ea typeface="Libre Baskerville"/>
                <a:cs typeface="Libre Baskerville"/>
                <a:sym typeface="Libre Baskerville"/>
              </a:rPr>
              <a:t>Pegs </a:t>
            </a:r>
            <a:r>
              <a:rPr lang="en-US" sz="2400">
                <a:solidFill>
                  <a:schemeClr val="dk1"/>
                </a:solidFill>
                <a:highlight>
                  <a:srgbClr val="FFFFFF"/>
                </a:highlight>
                <a:latin typeface="Libre Baskerville"/>
                <a:ea typeface="Libre Baskerville"/>
                <a:cs typeface="Libre Baskerville"/>
                <a:sym typeface="Libre Baskerville"/>
              </a:rPr>
              <a:t>---to place the hand in the right position.</a:t>
            </a:r>
            <a:endParaRPr sz="3200">
              <a:solidFill>
                <a:schemeClr val="dk1"/>
              </a:solidFill>
              <a:highlight>
                <a:srgbClr val="FFFFFF"/>
              </a:highlight>
              <a:latin typeface="Libre Baskerville"/>
              <a:ea typeface="Libre Baskerville"/>
              <a:cs typeface="Libre Baskerville"/>
              <a:sym typeface="Libre Baskerville"/>
            </a:endParaRPr>
          </a:p>
          <a:p>
            <a:pPr marL="457200" lvl="0" indent="-374650" algn="just" rtl="0">
              <a:spcBef>
                <a:spcPts val="0"/>
              </a:spcBef>
              <a:spcAft>
                <a:spcPts val="0"/>
              </a:spcAft>
              <a:buClr>
                <a:schemeClr val="dk1"/>
              </a:buClr>
              <a:buSzPts val="2300"/>
              <a:buFont typeface="Libre Baskerville"/>
              <a:buChar char="❖"/>
            </a:pPr>
            <a:r>
              <a:rPr lang="en-US" sz="2300">
                <a:solidFill>
                  <a:schemeClr val="dk1"/>
                </a:solidFill>
                <a:highlight>
                  <a:srgbClr val="FFFFFF"/>
                </a:highlight>
                <a:latin typeface="Libre Baskerville"/>
                <a:ea typeface="Libre Baskerville"/>
                <a:cs typeface="Libre Baskerville"/>
                <a:sym typeface="Libre Baskerville"/>
              </a:rPr>
              <a:t>Many hand geometry systems have </a:t>
            </a:r>
            <a:r>
              <a:rPr lang="en-US" sz="2300" b="1">
                <a:solidFill>
                  <a:schemeClr val="dk1"/>
                </a:solidFill>
                <a:highlight>
                  <a:srgbClr val="FFFFFF"/>
                </a:highlight>
                <a:latin typeface="Libre Baskerville"/>
                <a:ea typeface="Libre Baskerville"/>
                <a:cs typeface="Libre Baskerville"/>
                <a:sym typeface="Libre Baskerville"/>
              </a:rPr>
              <a:t>pegs guided hand placement</a:t>
            </a:r>
            <a:r>
              <a:rPr lang="en-US" sz="2300">
                <a:solidFill>
                  <a:schemeClr val="dk1"/>
                </a:solidFill>
                <a:highlight>
                  <a:srgbClr val="FFFFFF"/>
                </a:highlight>
                <a:latin typeface="Libre Baskerville"/>
                <a:ea typeface="Libre Baskerville"/>
                <a:cs typeface="Libre Baskerville"/>
                <a:sym typeface="Libre Baskerville"/>
              </a:rPr>
              <a:t>.</a:t>
            </a:r>
            <a:endParaRPr sz="2300">
              <a:solidFill>
                <a:schemeClr val="dk1"/>
              </a:solidFill>
              <a:highlight>
                <a:srgbClr val="FFFFFF"/>
              </a:highlight>
              <a:latin typeface="Libre Baskerville"/>
              <a:ea typeface="Libre Baskerville"/>
              <a:cs typeface="Libre Baskerville"/>
              <a:sym typeface="Libre Baskerville"/>
            </a:endParaRPr>
          </a:p>
          <a:p>
            <a:pPr marL="457200" lvl="0" indent="-374650" algn="just" rtl="0">
              <a:spcBef>
                <a:spcPts val="0"/>
              </a:spcBef>
              <a:spcAft>
                <a:spcPts val="0"/>
              </a:spcAft>
              <a:buClr>
                <a:schemeClr val="dk1"/>
              </a:buClr>
              <a:buSzPts val="2300"/>
              <a:buFont typeface="Libre Baskerville"/>
              <a:buChar char="❖"/>
            </a:pPr>
            <a:r>
              <a:rPr lang="en-US" sz="2300">
                <a:solidFill>
                  <a:schemeClr val="dk1"/>
                </a:solidFill>
                <a:highlight>
                  <a:srgbClr val="FFFFFF"/>
                </a:highlight>
                <a:latin typeface="Libre Baskerville"/>
                <a:ea typeface="Libre Baskerville"/>
                <a:cs typeface="Libre Baskerville"/>
                <a:sym typeface="Libre Baskerville"/>
              </a:rPr>
              <a:t> User has to place his/her hand according to pegs in the device surface. </a:t>
            </a:r>
            <a:endParaRPr sz="2300">
              <a:solidFill>
                <a:schemeClr val="dk1"/>
              </a:solidFill>
              <a:highlight>
                <a:srgbClr val="FFFFFF"/>
              </a:highlight>
              <a:latin typeface="Libre Baskerville"/>
              <a:ea typeface="Libre Baskerville"/>
              <a:cs typeface="Libre Baskerville"/>
              <a:sym typeface="Libre Baskerville"/>
            </a:endParaRPr>
          </a:p>
          <a:p>
            <a:pPr marL="457200" lvl="0" indent="-374650" algn="just" rtl="0">
              <a:spcBef>
                <a:spcPts val="0"/>
              </a:spcBef>
              <a:spcAft>
                <a:spcPts val="0"/>
              </a:spcAft>
              <a:buClr>
                <a:schemeClr val="dk1"/>
              </a:buClr>
              <a:buSzPts val="2300"/>
              <a:buFont typeface="Libre Baskerville"/>
              <a:buChar char="❖"/>
            </a:pPr>
            <a:r>
              <a:rPr lang="en-US" sz="2300">
                <a:solidFill>
                  <a:schemeClr val="dk1"/>
                </a:solidFill>
                <a:highlight>
                  <a:srgbClr val="FFFFFF"/>
                </a:highlight>
                <a:latin typeface="Libre Baskerville"/>
                <a:ea typeface="Libre Baskerville"/>
                <a:cs typeface="Libre Baskerville"/>
                <a:sym typeface="Libre Baskerville"/>
              </a:rPr>
              <a:t>The image of the hand is captured using ordinary digital camera.</a:t>
            </a:r>
            <a:endParaRPr sz="2300">
              <a:solidFill>
                <a:schemeClr val="dk1"/>
              </a:solidFill>
              <a:highlight>
                <a:srgbClr val="FFFFFF"/>
              </a:highlight>
              <a:latin typeface="Libre Baskerville"/>
              <a:ea typeface="Libre Baskerville"/>
              <a:cs typeface="Libre Baskerville"/>
              <a:sym typeface="Libre Baskerville"/>
            </a:endParaRPr>
          </a:p>
          <a:p>
            <a:pPr marL="457200" lvl="0" indent="-374650" algn="just" rtl="0">
              <a:spcBef>
                <a:spcPts val="0"/>
              </a:spcBef>
              <a:spcAft>
                <a:spcPts val="0"/>
              </a:spcAft>
              <a:buClr>
                <a:schemeClr val="dk1"/>
              </a:buClr>
              <a:buSzPts val="2300"/>
              <a:buFont typeface="Libre Baskerville"/>
              <a:buChar char="❖"/>
            </a:pPr>
            <a:r>
              <a:rPr lang="en-US" sz="2300">
                <a:solidFill>
                  <a:schemeClr val="dk1"/>
                </a:solidFill>
                <a:highlight>
                  <a:srgbClr val="FFFFFF"/>
                </a:highlight>
                <a:latin typeface="Libre Baskerville"/>
                <a:ea typeface="Libre Baskerville"/>
                <a:cs typeface="Libre Baskerville"/>
                <a:sym typeface="Libre Baskerville"/>
              </a:rPr>
              <a:t>Length of the fingers, their width, thickness, curvature and relative location of all mentioned features are different among all people.</a:t>
            </a:r>
            <a:endParaRPr sz="2300">
              <a:solidFill>
                <a:schemeClr val="dk1"/>
              </a:solidFill>
              <a:highlight>
                <a:srgbClr val="FFFFFF"/>
              </a:highlight>
              <a:latin typeface="Libre Baskerville"/>
              <a:ea typeface="Libre Baskerville"/>
              <a:cs typeface="Libre Baskerville"/>
              <a:sym typeface="Libre Baskerville"/>
            </a:endParaRPr>
          </a:p>
          <a:p>
            <a:pPr marL="457200" lvl="0" indent="-381000" algn="just" rtl="0">
              <a:spcBef>
                <a:spcPts val="0"/>
              </a:spcBef>
              <a:spcAft>
                <a:spcPts val="0"/>
              </a:spcAft>
              <a:buClr>
                <a:schemeClr val="dk1"/>
              </a:buClr>
              <a:buSzPts val="2400"/>
              <a:buFont typeface="Libre Baskerville"/>
              <a:buChar char="❖"/>
            </a:pPr>
            <a:r>
              <a:rPr lang="en-US" sz="2400">
                <a:solidFill>
                  <a:schemeClr val="dk1"/>
                </a:solidFill>
                <a:highlight>
                  <a:srgbClr val="FFFFFF"/>
                </a:highlight>
                <a:latin typeface="Libre Baskerville"/>
                <a:ea typeface="Libre Baskerville"/>
                <a:cs typeface="Libre Baskerville"/>
                <a:sym typeface="Libre Baskerville"/>
              </a:rPr>
              <a:t>Device measures a hand couple of times to get a representative sample that will be compared against all others. </a:t>
            </a:r>
            <a:endParaRPr sz="2400">
              <a:solidFill>
                <a:schemeClr val="dk1"/>
              </a:solidFill>
              <a:highlight>
                <a:srgbClr val="FFFFFF"/>
              </a:highlight>
              <a:latin typeface="Libre Baskerville"/>
              <a:ea typeface="Libre Baskerville"/>
              <a:cs typeface="Libre Baskerville"/>
              <a:sym typeface="Libre Baskerville"/>
            </a:endParaRPr>
          </a:p>
          <a:p>
            <a:pPr marL="457200" lvl="0" indent="-381000" algn="just" rtl="0">
              <a:spcBef>
                <a:spcPts val="0"/>
              </a:spcBef>
              <a:spcAft>
                <a:spcPts val="0"/>
              </a:spcAft>
              <a:buClr>
                <a:schemeClr val="dk1"/>
              </a:buClr>
              <a:buSzPts val="2400"/>
              <a:buFont typeface="Libre Baskerville"/>
              <a:buChar char="❖"/>
            </a:pPr>
            <a:r>
              <a:rPr lang="en-US" sz="2400">
                <a:solidFill>
                  <a:schemeClr val="dk1"/>
                </a:solidFill>
                <a:highlight>
                  <a:srgbClr val="FFFFFF"/>
                </a:highlight>
                <a:latin typeface="Libre Baskerville"/>
                <a:ea typeface="Libre Baskerville"/>
                <a:cs typeface="Libre Baskerville"/>
                <a:sym typeface="Libre Baskerville"/>
              </a:rPr>
              <a:t>Using the application defined for given purpose, the processor converts these measurements to biometric pattern. </a:t>
            </a:r>
            <a:endParaRPr sz="2400">
              <a:solidFill>
                <a:schemeClr val="dk1"/>
              </a:solidFill>
              <a:highlight>
                <a:srgbClr val="FFFFFF"/>
              </a:highlight>
              <a:latin typeface="Libre Baskerville"/>
              <a:ea typeface="Libre Baskerville"/>
              <a:cs typeface="Libre Baskerville"/>
              <a:sym typeface="Libre Baskerville"/>
            </a:endParaRPr>
          </a:p>
          <a:p>
            <a:pPr marL="457200" lvl="0" indent="-381000" algn="just" rtl="0">
              <a:spcBef>
                <a:spcPts val="0"/>
              </a:spcBef>
              <a:spcAft>
                <a:spcPts val="0"/>
              </a:spcAft>
              <a:buClr>
                <a:schemeClr val="dk1"/>
              </a:buClr>
              <a:buSzPts val="2400"/>
              <a:buFont typeface="Libre Baskerville"/>
              <a:buChar char="❖"/>
            </a:pPr>
            <a:r>
              <a:rPr lang="en-US" sz="2400">
                <a:solidFill>
                  <a:schemeClr val="dk1"/>
                </a:solidFill>
                <a:highlight>
                  <a:srgbClr val="FFFFFF"/>
                </a:highlight>
                <a:latin typeface="Libre Baskerville"/>
                <a:ea typeface="Libre Baskerville"/>
                <a:cs typeface="Libre Baskerville"/>
                <a:sym typeface="Libre Baskerville"/>
              </a:rPr>
              <a:t>This process is simply called </a:t>
            </a:r>
            <a:r>
              <a:rPr lang="en-US" sz="2400" b="1">
                <a:solidFill>
                  <a:schemeClr val="dk1"/>
                </a:solidFill>
                <a:highlight>
                  <a:srgbClr val="FFFFFF"/>
                </a:highlight>
                <a:latin typeface="Libre Baskerville"/>
                <a:ea typeface="Libre Baskerville"/>
                <a:cs typeface="Libre Baskerville"/>
                <a:sym typeface="Libre Baskerville"/>
              </a:rPr>
              <a:t>sampling</a:t>
            </a:r>
            <a:r>
              <a:rPr lang="en-US" sz="2400">
                <a:solidFill>
                  <a:schemeClr val="dk1"/>
                </a:solidFill>
                <a:highlight>
                  <a:srgbClr val="FFFFFF"/>
                </a:highlight>
                <a:latin typeface="Libre Baskerville"/>
                <a:ea typeface="Libre Baskerville"/>
                <a:cs typeface="Libre Baskerville"/>
                <a:sym typeface="Libre Baskerville"/>
              </a:rPr>
              <a:t>.</a:t>
            </a:r>
            <a:endParaRPr sz="3200">
              <a:solidFill>
                <a:schemeClr val="dk1"/>
              </a:solidFill>
              <a:highlight>
                <a:srgbClr val="FFFFFF"/>
              </a:highlight>
              <a:latin typeface="Libre Baskerville"/>
              <a:ea typeface="Libre Baskerville"/>
              <a:cs typeface="Libre Baskerville"/>
              <a:sym typeface="Libre Baskerville"/>
            </a:endParaRPr>
          </a:p>
          <a:p>
            <a:pPr marL="0" lvl="0" indent="0" algn="just" rtl="0">
              <a:spcBef>
                <a:spcPts val="0"/>
              </a:spcBef>
              <a:spcAft>
                <a:spcPts val="0"/>
              </a:spcAft>
              <a:buNone/>
            </a:pPr>
            <a:endParaRPr sz="3400">
              <a:solidFill>
                <a:schemeClr val="dk1"/>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104"/>
          <p:cNvPicPr preferRelativeResize="0"/>
          <p:nvPr/>
        </p:nvPicPr>
        <p:blipFill>
          <a:blip r:embed="rId3">
            <a:alphaModFix/>
          </a:blip>
          <a:stretch>
            <a:fillRect/>
          </a:stretch>
        </p:blipFill>
        <p:spPr>
          <a:xfrm>
            <a:off x="1718975" y="0"/>
            <a:ext cx="6446175" cy="68580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105"/>
          <p:cNvPicPr preferRelativeResize="0"/>
          <p:nvPr/>
        </p:nvPicPr>
        <p:blipFill>
          <a:blip r:embed="rId3">
            <a:alphaModFix/>
          </a:blip>
          <a:stretch>
            <a:fillRect/>
          </a:stretch>
        </p:blipFill>
        <p:spPr>
          <a:xfrm>
            <a:off x="152400" y="152400"/>
            <a:ext cx="8800599" cy="67056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106"/>
          <p:cNvPicPr preferRelativeResize="0"/>
          <p:nvPr/>
        </p:nvPicPr>
        <p:blipFill>
          <a:blip r:embed="rId3">
            <a:alphaModFix/>
          </a:blip>
          <a:stretch>
            <a:fillRect/>
          </a:stretch>
        </p:blipFill>
        <p:spPr>
          <a:xfrm>
            <a:off x="-179075" y="-301800"/>
            <a:ext cx="10027374" cy="715980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107"/>
          <p:cNvPicPr preferRelativeResize="0"/>
          <p:nvPr/>
        </p:nvPicPr>
        <p:blipFill>
          <a:blip r:embed="rId3">
            <a:alphaModFix/>
          </a:blip>
          <a:stretch>
            <a:fillRect/>
          </a:stretch>
        </p:blipFill>
        <p:spPr>
          <a:xfrm>
            <a:off x="-152400" y="-214875"/>
            <a:ext cx="9409800" cy="7144501"/>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108"/>
          <p:cNvSpPr txBox="1"/>
          <p:nvPr/>
        </p:nvSpPr>
        <p:spPr>
          <a:xfrm>
            <a:off x="104400" y="44700"/>
            <a:ext cx="8935200" cy="6768600"/>
          </a:xfrm>
          <a:prstGeom prst="rect">
            <a:avLst/>
          </a:prstGeom>
          <a:noFill/>
          <a:ln>
            <a:noFill/>
          </a:ln>
        </p:spPr>
        <p:txBody>
          <a:bodyPr spcFirstLastPara="1" wrap="square" lIns="91425" tIns="91425" rIns="91425" bIns="91425" anchor="t" anchorCtr="0">
            <a:noAutofit/>
          </a:bodyPr>
          <a:lstStyle/>
          <a:p>
            <a:pPr marL="457200" lvl="0" indent="0" algn="just" rtl="0">
              <a:lnSpc>
                <a:spcPct val="150000"/>
              </a:lnSpc>
              <a:spcBef>
                <a:spcPts val="0"/>
              </a:spcBef>
              <a:spcAft>
                <a:spcPts val="0"/>
              </a:spcAft>
              <a:buNone/>
            </a:pPr>
            <a:endParaRPr sz="2400" b="1">
              <a:solidFill>
                <a:schemeClr val="dk1"/>
              </a:solidFill>
              <a:highlight>
                <a:srgbClr val="FFFFFF"/>
              </a:highlight>
              <a:latin typeface="Libre Baskerville"/>
              <a:ea typeface="Libre Baskerville"/>
              <a:cs typeface="Libre Baskerville"/>
              <a:sym typeface="Libre Baskerville"/>
            </a:endParaRPr>
          </a:p>
          <a:p>
            <a:pPr marL="457200" lvl="0" indent="-381000" algn="just" rtl="0">
              <a:lnSpc>
                <a:spcPct val="150000"/>
              </a:lnSpc>
              <a:spcBef>
                <a:spcPts val="0"/>
              </a:spcBef>
              <a:spcAft>
                <a:spcPts val="0"/>
              </a:spcAft>
              <a:buClr>
                <a:schemeClr val="dk1"/>
              </a:buClr>
              <a:buSzPts val="2400"/>
              <a:buFont typeface="Libre Baskerville"/>
              <a:buChar char="❖"/>
            </a:pPr>
            <a:r>
              <a:rPr lang="en-US" sz="2400" b="1">
                <a:solidFill>
                  <a:schemeClr val="dk1"/>
                </a:solidFill>
                <a:highlight>
                  <a:srgbClr val="FFFFFF"/>
                </a:highlight>
                <a:latin typeface="Libre Baskerville"/>
                <a:ea typeface="Libre Baskerville"/>
                <a:cs typeface="Libre Baskerville"/>
                <a:sym typeface="Libre Baskerville"/>
              </a:rPr>
              <a:t>Aging,</a:t>
            </a:r>
            <a:r>
              <a:rPr lang="en-US" sz="2400">
                <a:solidFill>
                  <a:schemeClr val="dk1"/>
                </a:solidFill>
                <a:highlight>
                  <a:srgbClr val="FFFFFF"/>
                </a:highlight>
                <a:latin typeface="Libre Baskerville"/>
                <a:ea typeface="Libre Baskerville"/>
                <a:cs typeface="Libre Baskerville"/>
                <a:sym typeface="Libre Baskerville"/>
              </a:rPr>
              <a:t> i.e. the changing of the hand during the time. </a:t>
            </a:r>
            <a:endParaRPr sz="2400">
              <a:solidFill>
                <a:schemeClr val="dk1"/>
              </a:solidFill>
              <a:highlight>
                <a:srgbClr val="FFFFFF"/>
              </a:highlight>
              <a:latin typeface="Libre Baskerville"/>
              <a:ea typeface="Libre Baskerville"/>
              <a:cs typeface="Libre Baskerville"/>
              <a:sym typeface="Libre Baskerville"/>
            </a:endParaRPr>
          </a:p>
          <a:p>
            <a:pPr marL="457200" lvl="0" indent="-381000" algn="just" rtl="0">
              <a:lnSpc>
                <a:spcPct val="150000"/>
              </a:lnSpc>
              <a:spcBef>
                <a:spcPts val="0"/>
              </a:spcBef>
              <a:spcAft>
                <a:spcPts val="0"/>
              </a:spcAft>
              <a:buClr>
                <a:schemeClr val="dk1"/>
              </a:buClr>
              <a:buSzPts val="2400"/>
              <a:buFont typeface="Libre Baskerville"/>
              <a:buChar char="❖"/>
            </a:pPr>
            <a:r>
              <a:rPr lang="en-US" sz="2400">
                <a:solidFill>
                  <a:schemeClr val="dk1"/>
                </a:solidFill>
                <a:highlight>
                  <a:srgbClr val="FFFFFF"/>
                </a:highlight>
                <a:latin typeface="Libre Baskerville"/>
                <a:ea typeface="Libre Baskerville"/>
                <a:cs typeface="Libre Baskerville"/>
                <a:sym typeface="Libre Baskerville"/>
              </a:rPr>
              <a:t>Hand image is time sensitive, but there is an open question if it is necessary to change the input images of the hand from time to time.</a:t>
            </a:r>
            <a:endParaRPr sz="2400">
              <a:solidFill>
                <a:schemeClr val="dk1"/>
              </a:solidFill>
              <a:highlight>
                <a:srgbClr val="FFFFFF"/>
              </a:highlight>
              <a:latin typeface="Libre Baskerville"/>
              <a:ea typeface="Libre Baskerville"/>
              <a:cs typeface="Libre Baskerville"/>
              <a:sym typeface="Libre Baskerville"/>
            </a:endParaRPr>
          </a:p>
          <a:p>
            <a:pPr marL="457200" lvl="0" indent="-381000" algn="just" rtl="0">
              <a:lnSpc>
                <a:spcPct val="150000"/>
              </a:lnSpc>
              <a:spcBef>
                <a:spcPts val="0"/>
              </a:spcBef>
              <a:spcAft>
                <a:spcPts val="0"/>
              </a:spcAft>
              <a:buClr>
                <a:schemeClr val="dk1"/>
              </a:buClr>
              <a:buSzPts val="2400"/>
              <a:buFont typeface="Libre Baskerville"/>
              <a:buChar char="❖"/>
            </a:pPr>
            <a:r>
              <a:rPr lang="en-US" sz="2400">
                <a:solidFill>
                  <a:schemeClr val="dk1"/>
                </a:solidFill>
                <a:highlight>
                  <a:srgbClr val="FFFFFF"/>
                </a:highlight>
                <a:latin typeface="Libre Baskerville"/>
                <a:ea typeface="Libre Baskerville"/>
                <a:cs typeface="Libre Baskerville"/>
                <a:sym typeface="Libre Baskerville"/>
              </a:rPr>
              <a:t>Easy to forge by finding the most appropriate hand (one has to find the hand that is “close enough”) </a:t>
            </a:r>
            <a:endParaRPr sz="2400">
              <a:solidFill>
                <a:schemeClr val="dk1"/>
              </a:solidFill>
              <a:highlight>
                <a:srgbClr val="FFFFFF"/>
              </a:highlight>
              <a:latin typeface="Libre Baskerville"/>
              <a:ea typeface="Libre Baskerville"/>
              <a:cs typeface="Libre Baskerville"/>
              <a:sym typeface="Libre Baskerville"/>
            </a:endParaRPr>
          </a:p>
          <a:p>
            <a:pPr marL="457200" lvl="0" indent="-381000" algn="just" rtl="0">
              <a:lnSpc>
                <a:spcPct val="150000"/>
              </a:lnSpc>
              <a:spcBef>
                <a:spcPts val="0"/>
              </a:spcBef>
              <a:spcAft>
                <a:spcPts val="0"/>
              </a:spcAft>
              <a:buClr>
                <a:schemeClr val="dk1"/>
              </a:buClr>
              <a:buSzPts val="2400"/>
              <a:buFont typeface="Libre Baskerville"/>
              <a:buChar char="❖"/>
            </a:pPr>
            <a:r>
              <a:rPr lang="en-US" sz="2400">
                <a:solidFill>
                  <a:schemeClr val="dk1"/>
                </a:solidFill>
                <a:highlight>
                  <a:srgbClr val="FFFFFF"/>
                </a:highlight>
                <a:latin typeface="Libre Baskerville"/>
                <a:ea typeface="Libre Baskerville"/>
                <a:cs typeface="Libre Baskerville"/>
                <a:sym typeface="Libre Baskerville"/>
              </a:rPr>
              <a:t>From a hundred randomly chosen persons, at least two will have similar hand geometry. </a:t>
            </a:r>
            <a:endParaRPr sz="2400">
              <a:solidFill>
                <a:schemeClr val="dk1"/>
              </a:solidFill>
              <a:highlight>
                <a:srgbClr val="FFFFFF"/>
              </a:highlight>
              <a:latin typeface="Libre Baskerville"/>
              <a:ea typeface="Libre Baskerville"/>
              <a:cs typeface="Libre Baskerville"/>
              <a:sym typeface="Libre Baskerville"/>
            </a:endParaRPr>
          </a:p>
          <a:p>
            <a:pPr marL="457200" lvl="0" indent="-381000" algn="just" rtl="0">
              <a:lnSpc>
                <a:spcPct val="150000"/>
              </a:lnSpc>
              <a:spcBef>
                <a:spcPts val="0"/>
              </a:spcBef>
              <a:spcAft>
                <a:spcPts val="0"/>
              </a:spcAft>
              <a:buClr>
                <a:schemeClr val="dk1"/>
              </a:buClr>
              <a:buSzPts val="2400"/>
              <a:buFont typeface="Libre Baskerville"/>
              <a:buChar char="❖"/>
            </a:pPr>
            <a:r>
              <a:rPr lang="en-US" sz="2400">
                <a:solidFill>
                  <a:schemeClr val="dk1"/>
                </a:solidFill>
                <a:highlight>
                  <a:srgbClr val="FFFFFF"/>
                </a:highlight>
                <a:latin typeface="Libre Baskerville"/>
                <a:ea typeface="Libre Baskerville"/>
                <a:cs typeface="Libre Baskerville"/>
                <a:sym typeface="Libre Baskerville"/>
              </a:rPr>
              <a:t>The hand injury can potentially have great impact on the recognition system. </a:t>
            </a:r>
            <a:endParaRPr sz="2400">
              <a:solidFill>
                <a:schemeClr val="dk1"/>
              </a:solidFill>
              <a:highlight>
                <a:srgbClr val="FFFFFF"/>
              </a:highlight>
              <a:latin typeface="Libre Baskerville"/>
              <a:ea typeface="Libre Baskerville"/>
              <a:cs typeface="Libre Baskerville"/>
              <a:sym typeface="Libre Baskerville"/>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5777</Words>
  <PresentationFormat>On-screen Show (4:3)</PresentationFormat>
  <Paragraphs>723</Paragraphs>
  <Slides>160</Slides>
  <Notes>154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160</vt:i4>
      </vt:variant>
    </vt:vector>
  </HeadingPairs>
  <TitlesOfParts>
    <vt:vector size="170" baseType="lpstr">
      <vt:lpstr>Arial</vt:lpstr>
      <vt:lpstr>Algerian</vt:lpstr>
      <vt:lpstr>Calibri</vt:lpstr>
      <vt:lpstr>Noto Sans Symbols</vt:lpstr>
      <vt:lpstr>Roboto</vt:lpstr>
      <vt:lpstr>Times New Roman</vt:lpstr>
      <vt:lpstr>Georgia</vt:lpstr>
      <vt:lpstr>Libre Baskerville</vt:lpstr>
      <vt:lpstr>Verdana</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Others</cp:lastModifiedBy>
  <cp:revision>2</cp:revision>
  <dcterms:modified xsi:type="dcterms:W3CDTF">2022-09-03T14:54:05Z</dcterms:modified>
</cp:coreProperties>
</file>